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5" r:id="rId5"/>
  </p:sldMasterIdLst>
  <p:notesMasterIdLst>
    <p:notesMasterId r:id="rId49"/>
  </p:notesMasterIdLst>
  <p:sldIdLst>
    <p:sldId id="256" r:id="rId6"/>
    <p:sldId id="257" r:id="rId7"/>
    <p:sldId id="258" r:id="rId8"/>
    <p:sldId id="259" r:id="rId9"/>
    <p:sldId id="378" r:id="rId10"/>
    <p:sldId id="299" r:id="rId11"/>
    <p:sldId id="362" r:id="rId12"/>
    <p:sldId id="336" r:id="rId13"/>
    <p:sldId id="364" r:id="rId14"/>
    <p:sldId id="305" r:id="rId15"/>
    <p:sldId id="287" r:id="rId16"/>
    <p:sldId id="331" r:id="rId17"/>
    <p:sldId id="365" r:id="rId18"/>
    <p:sldId id="367" r:id="rId19"/>
    <p:sldId id="359" r:id="rId20"/>
    <p:sldId id="315" r:id="rId21"/>
    <p:sldId id="383" r:id="rId22"/>
    <p:sldId id="382" r:id="rId23"/>
    <p:sldId id="384" r:id="rId24"/>
    <p:sldId id="379" r:id="rId25"/>
    <p:sldId id="381" r:id="rId26"/>
    <p:sldId id="380" r:id="rId27"/>
    <p:sldId id="332" r:id="rId28"/>
    <p:sldId id="347" r:id="rId29"/>
    <p:sldId id="328" r:id="rId30"/>
    <p:sldId id="334" r:id="rId31"/>
    <p:sldId id="353" r:id="rId32"/>
    <p:sldId id="346" r:id="rId33"/>
    <p:sldId id="348" r:id="rId34"/>
    <p:sldId id="349" r:id="rId35"/>
    <p:sldId id="350" r:id="rId36"/>
    <p:sldId id="351" r:id="rId37"/>
    <p:sldId id="352" r:id="rId38"/>
    <p:sldId id="280" r:id="rId39"/>
    <p:sldId id="360" r:id="rId40"/>
    <p:sldId id="283" r:id="rId41"/>
    <p:sldId id="268" r:id="rId42"/>
    <p:sldId id="269" r:id="rId43"/>
    <p:sldId id="376" r:id="rId44"/>
    <p:sldId id="337" r:id="rId45"/>
    <p:sldId id="270" r:id="rId46"/>
    <p:sldId id="271" r:id="rId47"/>
    <p:sldId id="27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6676F853-BA14-47E1-B53B-B843A96E2A79}">
          <p14:sldIdLst>
            <p14:sldId id="256"/>
            <p14:sldId id="257"/>
            <p14:sldId id="258"/>
            <p14:sldId id="259"/>
            <p14:sldId id="378"/>
          </p14:sldIdLst>
        </p14:section>
        <p14:section name="Problem Set up" id="{88294E19-6904-47AA-B184-F0E27FC1FB4C}">
          <p14:sldIdLst>
            <p14:sldId id="299"/>
            <p14:sldId id="362"/>
            <p14:sldId id="336"/>
            <p14:sldId id="364"/>
            <p14:sldId id="305"/>
            <p14:sldId id="287"/>
            <p14:sldId id="331"/>
            <p14:sldId id="365"/>
            <p14:sldId id="367"/>
            <p14:sldId id="359"/>
            <p14:sldId id="315"/>
            <p14:sldId id="383"/>
            <p14:sldId id="382"/>
            <p14:sldId id="384"/>
            <p14:sldId id="379"/>
            <p14:sldId id="381"/>
            <p14:sldId id="380"/>
            <p14:sldId id="332"/>
            <p14:sldId id="347"/>
            <p14:sldId id="328"/>
            <p14:sldId id="334"/>
            <p14:sldId id="353"/>
            <p14:sldId id="346"/>
            <p14:sldId id="348"/>
            <p14:sldId id="349"/>
            <p14:sldId id="350"/>
            <p14:sldId id="351"/>
            <p14:sldId id="352"/>
          </p14:sldIdLst>
        </p14:section>
        <p14:section name="Embodiment Design" id="{71B43428-6807-4AB9-8248-BB854D4EEEFF}">
          <p14:sldIdLst/>
        </p14:section>
        <p14:section name="Build Phase" id="{FF596EF2-128C-4E64-A61A-F3E9BB20605F}">
          <p14:sldIdLst/>
        </p14:section>
        <p14:section name="Testing and Validation" id="{8E8EEF18-DF67-4650-A7B8-5C58F429AA84}">
          <p14:sldIdLst/>
        </p14:section>
        <p14:section name="Project Management" id="{A7BEC58C-F7F8-4BD6-84CB-16BE2DA38256}">
          <p14:sldIdLst/>
        </p14:section>
        <p14:section name="Summary" id="{4C300BF7-36E4-4088-9A61-FD5AD972028E}">
          <p14:sldIdLst/>
        </p14:section>
        <p14:section name="Backup Slides" id="{1B3CCD90-13A5-48D3-9111-A1677DE0799C}">
          <p14:sldIdLst/>
        </p14:section>
        <p14:section name="Functional Decopmosition" id="{EDC6A04F-423C-4940-855B-FC9FE1A86332}">
          <p14:sldIdLst>
            <p14:sldId id="280"/>
            <p14:sldId id="360"/>
          </p14:sldIdLst>
        </p14:section>
        <p14:section name="Concept Selection" id="{8CB161AF-49DE-4F03-B00D-781A04968C2F}">
          <p14:sldIdLst>
            <p14:sldId id="283"/>
          </p14:sldIdLst>
        </p14:section>
        <p14:section name="Detailed Math" id="{8359201E-DCC9-4570-8795-589005A4ED44}">
          <p14:sldIdLst>
            <p14:sldId id="268"/>
          </p14:sldIdLst>
        </p14:section>
        <p14:section name="Back Matter" id="{3B477371-1A9E-4F72-87A4-6BB6BC7C18B6}">
          <p14:sldIdLst>
            <p14:sldId id="269"/>
            <p14:sldId id="376"/>
            <p14:sldId id="337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C7FC"/>
    <a:srgbClr val="FAB4B4"/>
    <a:srgbClr val="F3D3A5"/>
    <a:srgbClr val="E6B092"/>
    <a:srgbClr val="9A70BC"/>
    <a:srgbClr val="52C6AA"/>
    <a:srgbClr val="D498A5"/>
    <a:srgbClr val="73D1BA"/>
    <a:srgbClr val="B586DB"/>
    <a:srgbClr val="87E8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C61B04-FDF6-4B20-C689-D568D39E15A7}" v="6" dt="2022-11-29T19:38:31.206"/>
    <p1510:client id="{B42A7FB6-B6DD-4D03-BDB4-A7A6124EC557}" v="1053" dt="2022-11-06T21:23:08.388"/>
    <p1510:client id="{E83DCB32-B0BA-4CCA-A25D-5D7D5F3D9962}" v="11" dt="2022-12-02T07:20:41.1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9F038-1167-4D95-8C53-B3C3292059ED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48D8C-6117-40E4-8E16-004DA185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F6632-DC18-476B-92EC-EAF92F819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1308B-FF1A-45CC-8E13-F48312C12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2DEF79A-4137-4590-8A33-B0B40B43DDF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09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059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034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378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47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44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30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Target max stress and strain values for glass: 1KN/area, 3.5% strain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71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02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6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948B3C8-4DDD-4D17-8D96-D77338C95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33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AF4E867-34E5-4066-9514-771D02352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09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377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62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415478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2" r:id="rId3"/>
    <p:sldLayoutId id="2147483666" r:id="rId4"/>
    <p:sldLayoutId id="2147483681" r:id="rId5"/>
    <p:sldLayoutId id="2147483672" r:id="rId6"/>
    <p:sldLayoutId id="2147483662" r:id="rId7"/>
    <p:sldLayoutId id="2147483664" r:id="rId8"/>
    <p:sldLayoutId id="2147483665" r:id="rId9"/>
    <p:sldLayoutId id="2147483668" r:id="rId10"/>
    <p:sldLayoutId id="2147483669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70" r:id="rId20"/>
    <p:sldLayoutId id="2147483671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77754"/>
            <a:ext cx="10515600" cy="4564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Slide Title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Cambria" panose="02040503050406030204" pitchFamily="18" charset="0"/>
          <a:ea typeface="Cambria" panose="02040503050406030204" pitchFamily="18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2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svg"/><Relationship Id="rId10" Type="http://schemas.openxmlformats.org/officeDocument/2006/relationships/image" Target="../media/image40.sv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4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4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Relationship Id="rId14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33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4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Relationship Id="rId1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8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://wccftech.com/capcom-releases-free-high-resolution-character-art-ultimate-marvel-capcom-3/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3.jpeg"/><Relationship Id="rId7" Type="http://schemas.openxmlformats.org/officeDocument/2006/relationships/image" Target="../media/image7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76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3" Type="http://schemas.openxmlformats.org/officeDocument/2006/relationships/image" Target="../media/image4.pn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5" Type="http://schemas.openxmlformats.org/officeDocument/2006/relationships/image" Target="../media/image96.sv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4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0.sv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svg"/><Relationship Id="rId4" Type="http://schemas.openxmlformats.org/officeDocument/2006/relationships/image" Target="../media/image98.svg"/><Relationship Id="rId9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0.sv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4.png"/><Relationship Id="rId10" Type="http://schemas.openxmlformats.org/officeDocument/2006/relationships/image" Target="../media/image114.svg"/><Relationship Id="rId4" Type="http://schemas.openxmlformats.org/officeDocument/2006/relationships/image" Target="../media/image108.svg"/><Relationship Id="rId9" Type="http://schemas.openxmlformats.org/officeDocument/2006/relationships/image" Target="../media/image113.png"/><Relationship Id="rId14" Type="http://schemas.openxmlformats.org/officeDocument/2006/relationships/image" Target="../media/image11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4.png"/><Relationship Id="rId10" Type="http://schemas.openxmlformats.org/officeDocument/2006/relationships/image" Target="../media/image118.svg"/><Relationship Id="rId4" Type="http://schemas.openxmlformats.org/officeDocument/2006/relationships/image" Target="../media/image108.svg"/><Relationship Id="rId9" Type="http://schemas.openxmlformats.org/officeDocument/2006/relationships/image" Target="../media/image117.png"/><Relationship Id="rId14" Type="http://schemas.openxmlformats.org/officeDocument/2006/relationships/image" Target="../media/image11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4.png"/><Relationship Id="rId10" Type="http://schemas.openxmlformats.org/officeDocument/2006/relationships/image" Target="../media/image118.svg"/><Relationship Id="rId4" Type="http://schemas.openxmlformats.org/officeDocument/2006/relationships/image" Target="../media/image108.svg"/><Relationship Id="rId9" Type="http://schemas.openxmlformats.org/officeDocument/2006/relationships/image" Target="../media/image117.png"/><Relationship Id="rId14" Type="http://schemas.openxmlformats.org/officeDocument/2006/relationships/image" Target="../media/image1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7.png"/><Relationship Id="rId12" Type="http://schemas.openxmlformats.org/officeDocument/2006/relationships/image" Target="../media/image11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4.png"/><Relationship Id="rId10" Type="http://schemas.openxmlformats.org/officeDocument/2006/relationships/image" Target="../media/image112.svg"/><Relationship Id="rId4" Type="http://schemas.openxmlformats.org/officeDocument/2006/relationships/image" Target="../media/image108.svg"/><Relationship Id="rId9" Type="http://schemas.openxmlformats.org/officeDocument/2006/relationships/image" Target="../media/image111.png"/><Relationship Id="rId14" Type="http://schemas.openxmlformats.org/officeDocument/2006/relationships/image" Target="../media/image11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7.png"/><Relationship Id="rId12" Type="http://schemas.openxmlformats.org/officeDocument/2006/relationships/image" Target="../media/image11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4.png"/><Relationship Id="rId10" Type="http://schemas.openxmlformats.org/officeDocument/2006/relationships/image" Target="../media/image112.svg"/><Relationship Id="rId4" Type="http://schemas.openxmlformats.org/officeDocument/2006/relationships/image" Target="../media/image108.svg"/><Relationship Id="rId9" Type="http://schemas.openxmlformats.org/officeDocument/2006/relationships/image" Target="../media/image111.png"/><Relationship Id="rId14" Type="http://schemas.openxmlformats.org/officeDocument/2006/relationships/image" Target="../media/image1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7.png"/><Relationship Id="rId12" Type="http://schemas.openxmlformats.org/officeDocument/2006/relationships/image" Target="../media/image11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4.png"/><Relationship Id="rId10" Type="http://schemas.openxmlformats.org/officeDocument/2006/relationships/image" Target="../media/image112.svg"/><Relationship Id="rId4" Type="http://schemas.openxmlformats.org/officeDocument/2006/relationships/image" Target="../media/image108.svg"/><Relationship Id="rId9" Type="http://schemas.openxmlformats.org/officeDocument/2006/relationships/image" Target="../media/image111.png"/><Relationship Id="rId14" Type="http://schemas.openxmlformats.org/officeDocument/2006/relationships/image" Target="../media/image11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115.png"/><Relationship Id="rId3" Type="http://schemas.openxmlformats.org/officeDocument/2006/relationships/image" Target="../media/image107.png"/><Relationship Id="rId7" Type="http://schemas.openxmlformats.org/officeDocument/2006/relationships/image" Target="../media/image117.png"/><Relationship Id="rId12" Type="http://schemas.openxmlformats.org/officeDocument/2006/relationships/image" Target="../media/image11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0.svg"/><Relationship Id="rId11" Type="http://schemas.openxmlformats.org/officeDocument/2006/relationships/image" Target="../media/image113.png"/><Relationship Id="rId5" Type="http://schemas.openxmlformats.org/officeDocument/2006/relationships/image" Target="../media/image109.png"/><Relationship Id="rId15" Type="http://schemas.openxmlformats.org/officeDocument/2006/relationships/image" Target="../media/image4.png"/><Relationship Id="rId10" Type="http://schemas.openxmlformats.org/officeDocument/2006/relationships/image" Target="../media/image112.svg"/><Relationship Id="rId4" Type="http://schemas.openxmlformats.org/officeDocument/2006/relationships/image" Target="../media/image108.svg"/><Relationship Id="rId9" Type="http://schemas.openxmlformats.org/officeDocument/2006/relationships/image" Target="../media/image111.png"/><Relationship Id="rId14" Type="http://schemas.openxmlformats.org/officeDocument/2006/relationships/image" Target="../media/image116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3" Type="http://schemas.openxmlformats.org/officeDocument/2006/relationships/image" Target="../media/image119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1.svg"/><Relationship Id="rId5" Type="http://schemas.openxmlformats.org/officeDocument/2006/relationships/image" Target="../media/image16.png"/><Relationship Id="rId4" Type="http://schemas.openxmlformats.org/officeDocument/2006/relationships/image" Target="../media/image120.svg"/><Relationship Id="rId9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openxmlformats.org/officeDocument/2006/relationships/image" Target="../media/image12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png"/><Relationship Id="rId5" Type="http://schemas.openxmlformats.org/officeDocument/2006/relationships/image" Target="../media/image126.jpeg"/><Relationship Id="rId4" Type="http://schemas.openxmlformats.org/officeDocument/2006/relationships/image" Target="../media/image125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2.svg"/><Relationship Id="rId4" Type="http://schemas.openxmlformats.org/officeDocument/2006/relationships/image" Target="../media/image1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2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17.svg"/><Relationship Id="rId10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550+ Space Background Pictures | Download Free Images on Unsplash">
            <a:extLst>
              <a:ext uri="{FF2B5EF4-FFF2-40B4-BE49-F238E27FC236}">
                <a16:creationId xmlns:a16="http://schemas.microsoft.com/office/drawing/2014/main" id="{20D7EFC7-D4A6-0333-B9BD-669722222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37" b="-26437"/>
          <a:stretch/>
        </p:blipFill>
        <p:spPr bwMode="auto">
          <a:xfrm>
            <a:off x="0" y="0"/>
            <a:ext cx="12192000" cy="805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018" y="1810917"/>
            <a:ext cx="10515599" cy="2260355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NASA-MSFC Measurement of Cryogenic Propellant Fuel Levels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CE93E2-8F10-4A6E-A116-2EC540866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019" y="4152881"/>
            <a:ext cx="105156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b="1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Team 516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719EF07-5D64-5327-F4D4-9117358D46C6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8B077DED-392F-B81E-AEB6-55AEE8BE7475}"/>
              </a:ext>
            </a:extLst>
          </p:cNvPr>
          <p:cNvSpPr/>
          <p:nvPr/>
        </p:nvSpPr>
        <p:spPr>
          <a:xfrm>
            <a:off x="6208504" y="1975310"/>
            <a:ext cx="1796141" cy="2816677"/>
          </a:xfrm>
          <a:prstGeom prst="flowChartAlternateProcess">
            <a:avLst/>
          </a:prstGeom>
          <a:solidFill>
            <a:srgbClr val="C49CD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35F558F5-2C2F-2FE0-FEC6-7263540796EC}"/>
              </a:ext>
            </a:extLst>
          </p:cNvPr>
          <p:cNvSpPr/>
          <p:nvPr/>
        </p:nvSpPr>
        <p:spPr>
          <a:xfrm>
            <a:off x="2099148" y="1975311"/>
            <a:ext cx="1796141" cy="2816677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1620F4D0-C61C-8AF9-F61B-64A0977525E6}"/>
              </a:ext>
            </a:extLst>
          </p:cNvPr>
          <p:cNvSpPr/>
          <p:nvPr/>
        </p:nvSpPr>
        <p:spPr>
          <a:xfrm>
            <a:off x="4153824" y="1975309"/>
            <a:ext cx="1796141" cy="2816677"/>
          </a:xfrm>
          <a:prstGeom prst="flowChartAlternateProcess">
            <a:avLst/>
          </a:prstGeom>
          <a:solidFill>
            <a:srgbClr val="73D1B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Graphic 9" descr="Thermometer with solid fill">
            <a:extLst>
              <a:ext uri="{FF2B5EF4-FFF2-40B4-BE49-F238E27FC236}">
                <a16:creationId xmlns:a16="http://schemas.microsoft.com/office/drawing/2014/main" id="{F3D5075E-D1A9-2C2B-D68A-B927D9548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4004" y="3484506"/>
            <a:ext cx="1104900" cy="1104900"/>
          </a:xfrm>
          <a:prstGeom prst="rect">
            <a:avLst/>
          </a:prstGeom>
        </p:spPr>
      </p:pic>
      <p:pic>
        <p:nvPicPr>
          <p:cNvPr id="10" name="Graphic 10" descr="Gauge outline">
            <a:extLst>
              <a:ext uri="{FF2B5EF4-FFF2-40B4-BE49-F238E27FC236}">
                <a16:creationId xmlns:a16="http://schemas.microsoft.com/office/drawing/2014/main" id="{08219235-A5A5-8021-54A3-E19DEBC5A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7861" y="3370206"/>
            <a:ext cx="1186542" cy="1159328"/>
          </a:xfrm>
          <a:prstGeom prst="rect">
            <a:avLst/>
          </a:prstGeom>
        </p:spPr>
      </p:pic>
      <p:pic>
        <p:nvPicPr>
          <p:cNvPr id="12" name="Graphic 12" descr="Snowflake outline">
            <a:extLst>
              <a:ext uri="{FF2B5EF4-FFF2-40B4-BE49-F238E27FC236}">
                <a16:creationId xmlns:a16="http://schemas.microsoft.com/office/drawing/2014/main" id="{CB8078A2-3B4C-AECD-63FC-DE9C50BB8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15180" y="3430076"/>
            <a:ext cx="519794" cy="519794"/>
          </a:xfrm>
          <a:prstGeom prst="rect">
            <a:avLst/>
          </a:prstGeom>
        </p:spPr>
      </p:pic>
      <p:pic>
        <p:nvPicPr>
          <p:cNvPr id="13" name="Graphic 12" descr="Snowflake outline">
            <a:extLst>
              <a:ext uri="{FF2B5EF4-FFF2-40B4-BE49-F238E27FC236}">
                <a16:creationId xmlns:a16="http://schemas.microsoft.com/office/drawing/2014/main" id="{4BC3DD15-5C3C-3A12-3553-598D90C1D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76287" y="4042396"/>
            <a:ext cx="492580" cy="4653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889F05-D74E-D020-3574-12BE585A0579}"/>
              </a:ext>
            </a:extLst>
          </p:cNvPr>
          <p:cNvSpPr txBox="1"/>
          <p:nvPr/>
        </p:nvSpPr>
        <p:spPr>
          <a:xfrm>
            <a:off x="2255629" y="2255662"/>
            <a:ext cx="14831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Scalable Geometry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7A960-0AE3-8108-49FF-7BE66B73C3E4}"/>
              </a:ext>
            </a:extLst>
          </p:cNvPr>
          <p:cNvSpPr txBox="1"/>
          <p:nvPr/>
        </p:nvSpPr>
        <p:spPr>
          <a:xfrm>
            <a:off x="4155755" y="2240813"/>
            <a:ext cx="181502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Withstands 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Cryogenic Temperatures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DC33FA-BC7E-823C-F8F0-970C143C0B82}"/>
              </a:ext>
            </a:extLst>
          </p:cNvPr>
          <p:cNvSpPr txBox="1"/>
          <p:nvPr/>
        </p:nvSpPr>
        <p:spPr>
          <a:xfrm>
            <a:off x="6359543" y="2246510"/>
            <a:ext cx="14831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Measures Fuel Levels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7C80030E-7E72-6020-7D19-49DDE642409D}"/>
              </a:ext>
            </a:extLst>
          </p:cNvPr>
          <p:cNvSpPr/>
          <p:nvPr/>
        </p:nvSpPr>
        <p:spPr>
          <a:xfrm>
            <a:off x="8304002" y="1975309"/>
            <a:ext cx="1796141" cy="2816677"/>
          </a:xfrm>
          <a:prstGeom prst="flowChartAlternateProcess">
            <a:avLst/>
          </a:prstGeom>
          <a:solidFill>
            <a:srgbClr val="ED859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1" name="Picture 2" descr="Symbols of NASA | NASA">
            <a:extLst>
              <a:ext uri="{FF2B5EF4-FFF2-40B4-BE49-F238E27FC236}">
                <a16:creationId xmlns:a16="http://schemas.microsoft.com/office/drawing/2014/main" id="{C6495BFC-E7BE-02DE-5CA9-2E31E9976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B2F925-ABBA-2AC6-3DC1-9EEFB8FFEFDF}"/>
              </a:ext>
            </a:extLst>
          </p:cNvPr>
          <p:cNvSpPr txBox="1"/>
          <p:nvPr/>
        </p:nvSpPr>
        <p:spPr>
          <a:xfrm>
            <a:off x="8382921" y="2159170"/>
            <a:ext cx="163830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Calibri"/>
              </a:rPr>
              <a:t>Interpret Sensor Readings</a:t>
            </a:r>
            <a:endParaRPr lang="en-US" b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" name="Graphic 8" descr="Trigonometry outline">
            <a:extLst>
              <a:ext uri="{FF2B5EF4-FFF2-40B4-BE49-F238E27FC236}">
                <a16:creationId xmlns:a16="http://schemas.microsoft.com/office/drawing/2014/main" id="{11D46170-591B-9F4A-1307-B619A020C1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9400" y="3089897"/>
            <a:ext cx="1444049" cy="1371394"/>
          </a:xfrm>
          <a:prstGeom prst="rect">
            <a:avLst/>
          </a:prstGeom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AEBFF869-2678-7E64-570D-3708463E0C62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10</a:t>
            </a:fld>
            <a:endParaRPr lang="en-US"/>
          </a:p>
        </p:txBody>
      </p:sp>
      <p:pic>
        <p:nvPicPr>
          <p:cNvPr id="23" name="Graphic 8" descr="Trigonometry outline">
            <a:extLst>
              <a:ext uri="{FF2B5EF4-FFF2-40B4-BE49-F238E27FC236}">
                <a16:creationId xmlns:a16="http://schemas.microsoft.com/office/drawing/2014/main" id="{ACC2C751-6998-9B9A-CCCF-77F15352E4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54983" y="4038802"/>
            <a:ext cx="667673" cy="695658"/>
          </a:xfrm>
          <a:prstGeom prst="rect">
            <a:avLst/>
          </a:prstGeom>
        </p:spPr>
      </p:pic>
      <p:pic>
        <p:nvPicPr>
          <p:cNvPr id="20" name="Graphic 19" descr="Research with solid fill">
            <a:extLst>
              <a:ext uri="{FF2B5EF4-FFF2-40B4-BE49-F238E27FC236}">
                <a16:creationId xmlns:a16="http://schemas.microsoft.com/office/drawing/2014/main" id="{5EB5E9D2-ED26-0B25-A62C-E8AC641C80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3496" y="3301295"/>
            <a:ext cx="1297149" cy="1297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433B39-C742-6070-D1FB-07BF9C8CE8B8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Trevor Lay</a:t>
            </a:r>
          </a:p>
        </p:txBody>
      </p:sp>
    </p:spTree>
    <p:extLst>
      <p:ext uri="{BB962C8B-B14F-4D97-AF65-F5344CB8AC3E}">
        <p14:creationId xmlns:p14="http://schemas.microsoft.com/office/powerpoint/2010/main" val="4279951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Functional Decomposition</a:t>
            </a:r>
            <a:endParaRPr lang="en-US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98BD51E8-A3FA-5D37-B713-FDC36E820A5F}"/>
              </a:ext>
            </a:extLst>
          </p:cNvPr>
          <p:cNvSpPr/>
          <p:nvPr/>
        </p:nvSpPr>
        <p:spPr>
          <a:xfrm>
            <a:off x="1420843" y="2035731"/>
            <a:ext cx="5276489" cy="718867"/>
          </a:xfrm>
          <a:prstGeom prst="snip1Rect">
            <a:avLst/>
          </a:prstGeom>
          <a:solidFill>
            <a:srgbClr val="FAB4B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Sensors</a:t>
            </a:r>
            <a:endParaRPr lang="en-US" sz="2400" b="1">
              <a:solidFill>
                <a:srgbClr val="0000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DB59F920-676A-2500-14A6-E63B8235F0FB}"/>
              </a:ext>
            </a:extLst>
          </p:cNvPr>
          <p:cNvSpPr/>
          <p:nvPr/>
        </p:nvSpPr>
        <p:spPr>
          <a:xfrm>
            <a:off x="2556397" y="2841633"/>
            <a:ext cx="5276489" cy="718867"/>
          </a:xfrm>
          <a:prstGeom prst="snip1Rect">
            <a:avLst/>
          </a:prstGeom>
          <a:solidFill>
            <a:srgbClr val="ECC7F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Structure</a:t>
            </a:r>
            <a:endParaRPr lang="en-US" sz="2400" b="1">
              <a:solidFill>
                <a:srgbClr val="0000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360E07F5-991D-05E9-5201-5FE28676FDB2}"/>
              </a:ext>
            </a:extLst>
          </p:cNvPr>
          <p:cNvSpPr/>
          <p:nvPr/>
        </p:nvSpPr>
        <p:spPr>
          <a:xfrm>
            <a:off x="3835469" y="3632388"/>
            <a:ext cx="5276489" cy="718867"/>
          </a:xfrm>
          <a:prstGeom prst="snip1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Power Source</a:t>
            </a: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F9B1CF94-898B-A66C-3339-29CFA7F0CFEC}"/>
              </a:ext>
            </a:extLst>
          </p:cNvPr>
          <p:cNvSpPr/>
          <p:nvPr/>
        </p:nvSpPr>
        <p:spPr>
          <a:xfrm>
            <a:off x="5196696" y="4437520"/>
            <a:ext cx="5276489" cy="718867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ahoma"/>
                <a:ea typeface="Tahoma"/>
                <a:cs typeface="Calibri"/>
              </a:rPr>
              <a:t>Display Interface and Code</a:t>
            </a:r>
            <a:endParaRPr lang="en-US" sz="2400" b="1">
              <a:solidFill>
                <a:srgbClr val="000000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0" name="Picture 2" descr="Symbols of NASA | NASA">
            <a:extLst>
              <a:ext uri="{FF2B5EF4-FFF2-40B4-BE49-F238E27FC236}">
                <a16:creationId xmlns:a16="http://schemas.microsoft.com/office/drawing/2014/main" id="{9CC2C532-B2EC-F45A-822B-6F138A571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0B9AEEE5-9197-E197-2F58-91DBF9EDD769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45BCE6-EE88-2148-C1BC-0499E44EC09E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Trevor Lay</a:t>
            </a:r>
          </a:p>
        </p:txBody>
      </p:sp>
    </p:spTree>
    <p:extLst>
      <p:ext uri="{BB962C8B-B14F-4D97-AF65-F5344CB8AC3E}">
        <p14:creationId xmlns:p14="http://schemas.microsoft.com/office/powerpoint/2010/main" val="3871158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950FC5-937F-4EA4-9AEA-8928C42B7CF1}"/>
              </a:ext>
            </a:extLst>
          </p:cNvPr>
          <p:cNvSpPr txBox="1">
            <a:spLocks/>
          </p:cNvSpPr>
          <p:nvPr/>
        </p:nvSpPr>
        <p:spPr>
          <a:xfrm>
            <a:off x="804869" y="259670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>
                <a:latin typeface="Arial"/>
                <a:ea typeface="Tahoma"/>
                <a:cs typeface="Arial"/>
              </a:rPr>
              <a:t>Targets and Metrics</a:t>
            </a:r>
            <a:endParaRPr lang="en-US" sz="4400" b="0">
              <a:latin typeface="Arial"/>
              <a:ea typeface="Tahoma"/>
              <a:cs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AC8BDB-8223-42F1-9946-7931FC292C43}"/>
              </a:ext>
            </a:extLst>
          </p:cNvPr>
          <p:cNvSpPr/>
          <p:nvPr/>
        </p:nvSpPr>
        <p:spPr>
          <a:xfrm>
            <a:off x="740425" y="2653101"/>
            <a:ext cx="2783840" cy="2684968"/>
          </a:xfrm>
          <a:prstGeom prst="ellipse">
            <a:avLst/>
          </a:prstGeom>
          <a:solidFill>
            <a:srgbClr val="FAB4B4"/>
          </a:solidFill>
          <a:ln w="57150">
            <a:solidFill>
              <a:srgbClr val="DC64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B81061A-51AA-4C10-A039-D96D168DF91B}"/>
              </a:ext>
            </a:extLst>
          </p:cNvPr>
          <p:cNvSpPr/>
          <p:nvPr/>
        </p:nvSpPr>
        <p:spPr>
          <a:xfrm rot="21177901">
            <a:off x="1073323" y="2465193"/>
            <a:ext cx="1840582" cy="893861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 anchor="t">
            <a:prstTxWarp prst="textArchUp">
              <a:avLst>
                <a:gd name="adj" fmla="val 11321421"/>
              </a:avLst>
            </a:prstTxWarp>
            <a:spAutoFit/>
          </a:bodyPr>
          <a:lstStyle/>
          <a:p>
            <a:pPr algn="ctr"/>
            <a:r>
              <a:rPr lang="en-US" sz="4000" b="1">
                <a:ln w="22225">
                  <a:noFill/>
                  <a:prstDash val="solid"/>
                </a:ln>
                <a:solidFill>
                  <a:srgbClr val="DC6465"/>
                </a:solidFill>
                <a:latin typeface="Tahoma"/>
                <a:ea typeface="Tahoma"/>
                <a:cs typeface="Tahoma"/>
              </a:rPr>
              <a:t>Sensors</a:t>
            </a:r>
            <a:endParaRPr lang="en-US" sz="4000" b="1">
              <a:ln w="22225">
                <a:noFill/>
                <a:prstDash val="solid"/>
              </a:ln>
              <a:solidFill>
                <a:srgbClr val="DC646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99FC6A-9731-4D47-9EE4-2593AC3CDD66}"/>
              </a:ext>
            </a:extLst>
          </p:cNvPr>
          <p:cNvSpPr/>
          <p:nvPr/>
        </p:nvSpPr>
        <p:spPr>
          <a:xfrm>
            <a:off x="3916053" y="1991773"/>
            <a:ext cx="2194559" cy="2183573"/>
          </a:xfrm>
          <a:prstGeom prst="ellipse">
            <a:avLst/>
          </a:prstGeom>
          <a:solidFill>
            <a:srgbClr val="ECC7FC"/>
          </a:solidFill>
          <a:ln w="57150">
            <a:solidFill>
              <a:srgbClr val="AF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D58C171-493F-4D0C-B3F1-83DD35135ACE}"/>
              </a:ext>
            </a:extLst>
          </p:cNvPr>
          <p:cNvSpPr/>
          <p:nvPr/>
        </p:nvSpPr>
        <p:spPr>
          <a:xfrm>
            <a:off x="6545266" y="3535680"/>
            <a:ext cx="1717040" cy="165886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76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8707391-68A0-4025-9DEC-D3B33777F1AE}"/>
              </a:ext>
            </a:extLst>
          </p:cNvPr>
          <p:cNvSpPr/>
          <p:nvPr/>
        </p:nvSpPr>
        <p:spPr>
          <a:xfrm>
            <a:off x="8696960" y="1825702"/>
            <a:ext cx="2783840" cy="270972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3F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6701601-22C8-44F9-B32A-EE8CB644FF74}"/>
              </a:ext>
            </a:extLst>
          </p:cNvPr>
          <p:cNvGrpSpPr/>
          <p:nvPr/>
        </p:nvGrpSpPr>
        <p:grpSpPr>
          <a:xfrm>
            <a:off x="3192639" y="3267327"/>
            <a:ext cx="6029941" cy="961773"/>
            <a:chOff x="3192639" y="3267327"/>
            <a:chExt cx="6029941" cy="961773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B690DDD-90B2-4513-BA22-18464D79D8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7728" y="3380724"/>
              <a:ext cx="253074" cy="96550"/>
            </a:xfrm>
            <a:prstGeom prst="line">
              <a:avLst/>
            </a:prstGeom>
            <a:ln w="76200">
              <a:solidFill>
                <a:srgbClr val="DC6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2154554-2096-457C-9DF0-F5B3B3BA31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2264" y="3506477"/>
              <a:ext cx="253074" cy="96550"/>
            </a:xfrm>
            <a:prstGeom prst="line">
              <a:avLst/>
            </a:prstGeom>
            <a:ln w="76200">
              <a:solidFill>
                <a:srgbClr val="DC6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69517A-091E-4FCB-A0B5-8D4E1EE798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6688" y="3267327"/>
              <a:ext cx="253074" cy="96550"/>
            </a:xfrm>
            <a:prstGeom prst="line">
              <a:avLst/>
            </a:prstGeom>
            <a:ln w="76200">
              <a:solidFill>
                <a:srgbClr val="AF6E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02F0257-5D4B-410A-A76B-5661314156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9354" y="3395326"/>
              <a:ext cx="253074" cy="96550"/>
            </a:xfrm>
            <a:prstGeom prst="line">
              <a:avLst/>
            </a:prstGeom>
            <a:ln w="76200">
              <a:solidFill>
                <a:srgbClr val="AF6E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D9DA1FD-95E7-44AF-BD0D-AD33A3501A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2639" y="3276863"/>
              <a:ext cx="885107" cy="35536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7B44454-0D83-4340-B6ED-E96590A83A65}"/>
                </a:ext>
              </a:extLst>
            </p:cNvPr>
            <p:cNvCxnSpPr>
              <a:cxnSpLocks/>
            </p:cNvCxnSpPr>
            <p:nvPr/>
          </p:nvCxnSpPr>
          <p:spPr>
            <a:xfrm>
              <a:off x="6052963" y="3397880"/>
              <a:ext cx="322900" cy="234350"/>
            </a:xfrm>
            <a:prstGeom prst="line">
              <a:avLst/>
            </a:prstGeom>
            <a:ln w="76200">
              <a:solidFill>
                <a:srgbClr val="AF6E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F9FDEE3-3671-4C88-A890-0814F1C87F97}"/>
                </a:ext>
              </a:extLst>
            </p:cNvPr>
            <p:cNvCxnSpPr>
              <a:cxnSpLocks/>
            </p:cNvCxnSpPr>
            <p:nvPr/>
          </p:nvCxnSpPr>
          <p:spPr>
            <a:xfrm>
              <a:off x="5995314" y="3540150"/>
              <a:ext cx="304676" cy="208890"/>
            </a:xfrm>
            <a:prstGeom prst="line">
              <a:avLst/>
            </a:prstGeom>
            <a:ln w="76200">
              <a:solidFill>
                <a:srgbClr val="AF6E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90C2414-758A-4DA2-9C0B-AF3D94D35292}"/>
                </a:ext>
              </a:extLst>
            </p:cNvPr>
            <p:cNvCxnSpPr>
              <a:cxnSpLocks/>
            </p:cNvCxnSpPr>
            <p:nvPr/>
          </p:nvCxnSpPr>
          <p:spPr>
            <a:xfrm>
              <a:off x="6418051" y="3658792"/>
              <a:ext cx="323992" cy="214356"/>
            </a:xfrm>
            <a:prstGeom prst="line">
              <a:avLst/>
            </a:prstGeom>
            <a:ln w="76200">
              <a:solidFill>
                <a:srgbClr val="0076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4EDA49-C5B3-4228-8398-39086A419D2F}"/>
                </a:ext>
              </a:extLst>
            </p:cNvPr>
            <p:cNvCxnSpPr>
              <a:cxnSpLocks/>
            </p:cNvCxnSpPr>
            <p:nvPr/>
          </p:nvCxnSpPr>
          <p:spPr>
            <a:xfrm>
              <a:off x="6337111" y="3781585"/>
              <a:ext cx="323453" cy="214000"/>
            </a:xfrm>
            <a:prstGeom prst="line">
              <a:avLst/>
            </a:prstGeom>
            <a:ln w="76200">
              <a:solidFill>
                <a:srgbClr val="0076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C5E7692-A710-489D-BC18-5812506C3A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3689" y="4013835"/>
              <a:ext cx="324046" cy="161511"/>
            </a:xfrm>
            <a:prstGeom prst="line">
              <a:avLst/>
            </a:prstGeom>
            <a:ln w="76200">
              <a:solidFill>
                <a:srgbClr val="0076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0A87FE7-4B94-465B-B05C-1F7FBB8378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78373" y="3892594"/>
              <a:ext cx="287246" cy="137378"/>
            </a:xfrm>
            <a:prstGeom prst="line">
              <a:avLst/>
            </a:prstGeom>
            <a:ln w="76200">
              <a:solidFill>
                <a:srgbClr val="0076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BE4ED1C-A35F-466C-9DE0-074A28E8A1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93647" y="3707801"/>
              <a:ext cx="327598" cy="156967"/>
            </a:xfrm>
            <a:prstGeom prst="line">
              <a:avLst/>
            </a:prstGeom>
            <a:ln w="76200">
              <a:solidFill>
                <a:srgbClr val="3FA4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E1DA08F-297C-43D8-A415-4E483A69A1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70595" y="3835479"/>
              <a:ext cx="322750" cy="154644"/>
            </a:xfrm>
            <a:prstGeom prst="line">
              <a:avLst/>
            </a:prstGeom>
            <a:ln w="76200">
              <a:solidFill>
                <a:srgbClr val="3FA4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2F72F4C-54AE-4B7C-B52F-A1D5A95D28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4429" y="3588880"/>
              <a:ext cx="1268151" cy="64022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Graphic 82" descr="Battery charging">
            <a:extLst>
              <a:ext uri="{FF2B5EF4-FFF2-40B4-BE49-F238E27FC236}">
                <a16:creationId xmlns:a16="http://schemas.microsoft.com/office/drawing/2014/main" id="{C7D9F877-6CBF-4ED1-BC8C-00A36053A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46586" y="3925040"/>
            <a:ext cx="914400" cy="914400"/>
          </a:xfrm>
          <a:prstGeom prst="rect">
            <a:avLst/>
          </a:prstGeom>
        </p:spPr>
      </p:pic>
      <p:pic>
        <p:nvPicPr>
          <p:cNvPr id="87" name="Graphic 86" descr="Crane">
            <a:extLst>
              <a:ext uri="{FF2B5EF4-FFF2-40B4-BE49-F238E27FC236}">
                <a16:creationId xmlns:a16="http://schemas.microsoft.com/office/drawing/2014/main" id="{4E5A2284-7554-4DC5-9993-A107184C41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86035" y="2412525"/>
            <a:ext cx="1368684" cy="1368684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B6DB4D1B-52B0-460C-8315-74E2F0519451}"/>
              </a:ext>
            </a:extLst>
          </p:cNvPr>
          <p:cNvSpPr/>
          <p:nvPr/>
        </p:nvSpPr>
        <p:spPr>
          <a:xfrm>
            <a:off x="4157265" y="3761332"/>
            <a:ext cx="1712328" cy="707886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 anchor="t">
            <a:prstTxWarp prst="textArchDown">
              <a:avLst>
                <a:gd name="adj" fmla="val 1048074"/>
              </a:avLst>
            </a:prstTxWarp>
            <a:spAutoFit/>
          </a:bodyPr>
          <a:lstStyle/>
          <a:p>
            <a:pPr algn="ctr"/>
            <a:r>
              <a:rPr lang="en-US" sz="4000" b="1">
                <a:ln w="22225">
                  <a:noFill/>
                  <a:prstDash val="solid"/>
                </a:ln>
                <a:solidFill>
                  <a:srgbClr val="AF6E8E"/>
                </a:solidFill>
                <a:latin typeface="Tahoma"/>
                <a:ea typeface="Tahoma"/>
                <a:cs typeface="Tahoma"/>
              </a:rPr>
              <a:t>Structure</a:t>
            </a:r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BACD793-E57F-4CA5-B02A-BF103B482831}"/>
              </a:ext>
            </a:extLst>
          </p:cNvPr>
          <p:cNvSpPr/>
          <p:nvPr/>
        </p:nvSpPr>
        <p:spPr>
          <a:xfrm rot="183689">
            <a:off x="6736807" y="3367571"/>
            <a:ext cx="1433854" cy="6185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398629"/>
              </a:avLst>
            </a:prstTxWarp>
            <a:spAutoFit/>
          </a:bodyPr>
          <a:lstStyle/>
          <a:p>
            <a:pPr algn="ctr"/>
            <a:r>
              <a:rPr lang="en-US" sz="4000" b="1">
                <a:ln w="22225">
                  <a:noFill/>
                  <a:prstDash val="solid"/>
                </a:ln>
                <a:solidFill>
                  <a:srgbClr val="0076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BE67DFA-D358-411B-BFB4-199074C805F5}"/>
              </a:ext>
            </a:extLst>
          </p:cNvPr>
          <p:cNvSpPr/>
          <p:nvPr/>
        </p:nvSpPr>
        <p:spPr>
          <a:xfrm rot="20702532">
            <a:off x="9027243" y="3255497"/>
            <a:ext cx="2672603" cy="1612852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 anchor="t">
            <a:prstTxWarp prst="textArchDown">
              <a:avLst>
                <a:gd name="adj" fmla="val 938896"/>
              </a:avLst>
            </a:prstTxWarp>
            <a:spAutoFit/>
          </a:bodyPr>
          <a:lstStyle/>
          <a:p>
            <a:pPr algn="ctr"/>
            <a:r>
              <a:rPr lang="en-US" sz="4000" b="1">
                <a:ln w="22225">
                  <a:noFill/>
                  <a:prstDash val="solid"/>
                </a:ln>
                <a:solidFill>
                  <a:srgbClr val="3FA492"/>
                </a:solidFill>
                <a:latin typeface="Tahoma"/>
                <a:ea typeface="Tahoma"/>
                <a:cs typeface="Tahoma"/>
              </a:rPr>
              <a:t>Display</a:t>
            </a:r>
            <a:endParaRPr lang="en-US" sz="4000" b="1">
              <a:ln w="22225">
                <a:noFill/>
                <a:prstDash val="solid"/>
              </a:ln>
              <a:solidFill>
                <a:srgbClr val="3FA49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hlinkClick r:id="" action="ppaction://noaction"/>
            <a:extLst>
              <a:ext uri="{FF2B5EF4-FFF2-40B4-BE49-F238E27FC236}">
                <a16:creationId xmlns:a16="http://schemas.microsoft.com/office/drawing/2014/main" id="{BB2FA5C7-F33D-4BDE-8D81-6EB2CD4B609B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hlinkClick r:id="" action="ppaction://noaction"/>
            <a:extLst>
              <a:ext uri="{FF2B5EF4-FFF2-40B4-BE49-F238E27FC236}">
                <a16:creationId xmlns:a16="http://schemas.microsoft.com/office/drawing/2014/main" id="{CD6E50C4-EDAB-4123-BE42-20D84B55D1C6}"/>
              </a:ext>
            </a:extLst>
          </p:cNvPr>
          <p:cNvSpPr/>
          <p:nvPr/>
        </p:nvSpPr>
        <p:spPr>
          <a:xfrm>
            <a:off x="4009680" y="2081124"/>
            <a:ext cx="2004501" cy="20116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hlinkClick r:id="" action="ppaction://noaction"/>
            <a:extLst>
              <a:ext uri="{FF2B5EF4-FFF2-40B4-BE49-F238E27FC236}">
                <a16:creationId xmlns:a16="http://schemas.microsoft.com/office/drawing/2014/main" id="{B6DA7094-D8EB-4CF6-969A-C4D654BB41E7}"/>
              </a:ext>
            </a:extLst>
          </p:cNvPr>
          <p:cNvSpPr/>
          <p:nvPr/>
        </p:nvSpPr>
        <p:spPr>
          <a:xfrm>
            <a:off x="6650744" y="3638627"/>
            <a:ext cx="1503512" cy="1452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CD020A-C0E3-4FC7-B12E-8823258068C7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1B7EB1-DBDA-403C-B20D-667B2EE0466E}"/>
              </a:ext>
            </a:extLst>
          </p:cNvPr>
          <p:cNvCxnSpPr>
            <a:cxnSpLocks/>
          </p:cNvCxnSpPr>
          <p:nvPr/>
        </p:nvCxnSpPr>
        <p:spPr>
          <a:xfrm>
            <a:off x="5811793" y="3322320"/>
            <a:ext cx="1006202" cy="6915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hlinkClick r:id="" action="ppaction://noaction"/>
            <a:extLst>
              <a:ext uri="{FF2B5EF4-FFF2-40B4-BE49-F238E27FC236}">
                <a16:creationId xmlns:a16="http://schemas.microsoft.com/office/drawing/2014/main" id="{E2B9A1E7-3FF5-448A-9FDA-659BFF2321EC}"/>
              </a:ext>
            </a:extLst>
          </p:cNvPr>
          <p:cNvSpPr/>
          <p:nvPr/>
        </p:nvSpPr>
        <p:spPr>
          <a:xfrm>
            <a:off x="8643427" y="1823593"/>
            <a:ext cx="2890905" cy="270972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37CAA5-73A1-F1B0-0E1A-8A4005B0BC93}"/>
              </a:ext>
            </a:extLst>
          </p:cNvPr>
          <p:cNvGrpSpPr/>
          <p:nvPr/>
        </p:nvGrpSpPr>
        <p:grpSpPr>
          <a:xfrm>
            <a:off x="1287066" y="2596754"/>
            <a:ext cx="1682352" cy="2444353"/>
            <a:chOff x="1287066" y="2596754"/>
            <a:chExt cx="1682352" cy="2444353"/>
          </a:xfrm>
        </p:grpSpPr>
        <p:pic>
          <p:nvPicPr>
            <p:cNvPr id="12" name="Graphic 13" descr="Speedometer Low with solid fill">
              <a:extLst>
                <a:ext uri="{FF2B5EF4-FFF2-40B4-BE49-F238E27FC236}">
                  <a16:creationId xmlns:a16="http://schemas.microsoft.com/office/drawing/2014/main" id="{90CF5C2B-F077-0AF3-CE2F-A4CBB741C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87066" y="2596754"/>
              <a:ext cx="1682352" cy="1664493"/>
            </a:xfrm>
            <a:prstGeom prst="rect">
              <a:avLst/>
            </a:prstGeom>
          </p:spPr>
        </p:pic>
        <p:pic>
          <p:nvPicPr>
            <p:cNvPr id="14" name="Graphic 14" descr="Abacus with solid fill">
              <a:extLst>
                <a:ext uri="{FF2B5EF4-FFF2-40B4-BE49-F238E27FC236}">
                  <a16:creationId xmlns:a16="http://schemas.microsoft.com/office/drawing/2014/main" id="{56AAF680-F4C8-7F28-2E3C-81DD69F21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49003" y="3894534"/>
              <a:ext cx="1158479" cy="1146573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9EE2F29-7438-1217-A589-351C7196E0B0}"/>
              </a:ext>
            </a:extLst>
          </p:cNvPr>
          <p:cNvGrpSpPr/>
          <p:nvPr/>
        </p:nvGrpSpPr>
        <p:grpSpPr>
          <a:xfrm>
            <a:off x="9186864" y="2352675"/>
            <a:ext cx="1801415" cy="1837133"/>
            <a:chOff x="9186864" y="2352675"/>
            <a:chExt cx="1801415" cy="1837133"/>
          </a:xfrm>
        </p:grpSpPr>
        <p:pic>
          <p:nvPicPr>
            <p:cNvPr id="15" name="Graphic 15" descr="Projector screen with solid fill">
              <a:extLst>
                <a:ext uri="{FF2B5EF4-FFF2-40B4-BE49-F238E27FC236}">
                  <a16:creationId xmlns:a16="http://schemas.microsoft.com/office/drawing/2014/main" id="{CBFE22D0-96EB-D4AE-C3B8-49A17C646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186864" y="2352675"/>
              <a:ext cx="1801415" cy="1837133"/>
            </a:xfrm>
            <a:prstGeom prst="rect">
              <a:avLst/>
            </a:prstGeom>
          </p:spPr>
        </p:pic>
        <p:pic>
          <p:nvPicPr>
            <p:cNvPr id="17" name="Graphic 17" descr="List with solid fill">
              <a:extLst>
                <a:ext uri="{FF2B5EF4-FFF2-40B4-BE49-F238E27FC236}">
                  <a16:creationId xmlns:a16="http://schemas.microsoft.com/office/drawing/2014/main" id="{F9929991-3A97-FFD7-7B3A-35354AC1C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728597" y="2757486"/>
              <a:ext cx="723901" cy="706042"/>
            </a:xfrm>
            <a:prstGeom prst="rect">
              <a:avLst/>
            </a:prstGeom>
          </p:spPr>
        </p:pic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6A00D21-916D-2043-A969-1B09F57F7557}"/>
              </a:ext>
            </a:extLst>
          </p:cNvPr>
          <p:cNvSpPr/>
          <p:nvPr/>
        </p:nvSpPr>
        <p:spPr>
          <a:xfrm rot="1620000">
            <a:off x="5778246" y="3342894"/>
            <a:ext cx="256032" cy="140208"/>
          </a:xfrm>
          <a:prstGeom prst="roundRect">
            <a:avLst/>
          </a:prstGeom>
          <a:solidFill>
            <a:srgbClr val="ECC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DF8FE8C-F8CB-A1D4-6F84-D6090B4E1127}"/>
              </a:ext>
            </a:extLst>
          </p:cNvPr>
          <p:cNvSpPr/>
          <p:nvPr/>
        </p:nvSpPr>
        <p:spPr>
          <a:xfrm rot="-1260000">
            <a:off x="3967734" y="3196590"/>
            <a:ext cx="256032" cy="140208"/>
          </a:xfrm>
          <a:prstGeom prst="roundRect">
            <a:avLst/>
          </a:prstGeom>
          <a:solidFill>
            <a:srgbClr val="ECC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7419C7-55B3-B8A4-CE00-855BF564AB2B}"/>
              </a:ext>
            </a:extLst>
          </p:cNvPr>
          <p:cNvSpPr txBox="1"/>
          <p:nvPr/>
        </p:nvSpPr>
        <p:spPr>
          <a:xfrm>
            <a:off x="3974592" y="2322576"/>
            <a:ext cx="213360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7030A0"/>
                </a:solidFill>
                <a:latin typeface="Tahoma"/>
                <a:ea typeface="+mn-lt"/>
                <a:cs typeface="+mn-lt"/>
              </a:rPr>
              <a:t>We must ensure that the stress and strain incurred by the material at 77 K is not more than the material bounds.</a:t>
            </a:r>
            <a:endParaRPr lang="en-US" sz="1600" b="1">
              <a:solidFill>
                <a:srgbClr val="7030A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61FE500-137C-3AE2-B46D-E7B4BCC857CE}"/>
              </a:ext>
            </a:extLst>
          </p:cNvPr>
          <p:cNvSpPr/>
          <p:nvPr/>
        </p:nvSpPr>
        <p:spPr>
          <a:xfrm rot="20580000">
            <a:off x="7874609" y="4106147"/>
            <a:ext cx="310896" cy="1402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4FE8B0-E5D3-7137-CC4B-0F24D15AD8DB}"/>
              </a:ext>
            </a:extLst>
          </p:cNvPr>
          <p:cNvSpPr txBox="1"/>
          <p:nvPr/>
        </p:nvSpPr>
        <p:spPr>
          <a:xfrm>
            <a:off x="6449568" y="3992880"/>
            <a:ext cx="200558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236192"/>
                </a:solidFill>
                <a:latin typeface="Tahoma"/>
              </a:rPr>
              <a:t>Power source </a:t>
            </a:r>
            <a:endParaRPr lang="en-US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US" b="1">
                <a:solidFill>
                  <a:srgbClr val="236192"/>
                </a:solidFill>
                <a:latin typeface="Tahoma"/>
              </a:rPr>
              <a:t>supplies at least 12V</a:t>
            </a:r>
            <a:r>
              <a:rPr lang="en-US">
                <a:latin typeface="Tahoma"/>
                <a:ea typeface="Tahoma"/>
                <a:cs typeface="Tahoma"/>
              </a:rPr>
              <a:t>​</a:t>
            </a:r>
            <a:endParaRPr lang="en-US">
              <a:cs typeface="Calibri" panose="020F0502020204030204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ED18D14-F346-4DC9-B908-B9D1177AF14F}"/>
              </a:ext>
            </a:extLst>
          </p:cNvPr>
          <p:cNvSpPr/>
          <p:nvPr/>
        </p:nvSpPr>
        <p:spPr>
          <a:xfrm rot="-1260000">
            <a:off x="3156966" y="3507486"/>
            <a:ext cx="256032" cy="140208"/>
          </a:xfrm>
          <a:prstGeom prst="roundRect">
            <a:avLst/>
          </a:prstGeom>
          <a:solidFill>
            <a:srgbClr val="FA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5B7D0B5-0D65-EBA0-3E59-C523E22124F3}"/>
              </a:ext>
            </a:extLst>
          </p:cNvPr>
          <p:cNvSpPr/>
          <p:nvPr/>
        </p:nvSpPr>
        <p:spPr>
          <a:xfrm rot="1920000">
            <a:off x="6674358" y="3952494"/>
            <a:ext cx="256032" cy="1402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A8E3695-D21E-0BA8-18D5-EE5974AD9646}"/>
              </a:ext>
            </a:extLst>
          </p:cNvPr>
          <p:cNvSpPr/>
          <p:nvPr/>
        </p:nvSpPr>
        <p:spPr>
          <a:xfrm rot="-1260000">
            <a:off x="8840240" y="3606239"/>
            <a:ext cx="451104" cy="1402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42C32D-C28B-68F7-79CA-044985AE7732}"/>
              </a:ext>
            </a:extLst>
          </p:cNvPr>
          <p:cNvSpPr txBox="1"/>
          <p:nvPr/>
        </p:nvSpPr>
        <p:spPr>
          <a:xfrm>
            <a:off x="743712" y="3157728"/>
            <a:ext cx="276758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C00000"/>
                </a:solidFill>
                <a:latin typeface="Tahoma"/>
                <a:ea typeface="+mn-lt"/>
                <a:cs typeface="+mn-lt"/>
              </a:rPr>
              <a:t>The critical target dealing with the measurement system is the prevention of snapping or fracturing while exposed to LN2. </a:t>
            </a:r>
            <a:endParaRPr lang="en-US" sz="1600">
              <a:solidFill>
                <a:srgbClr val="C000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C7B4431-0E3A-7588-94AF-FC6A70B94A8B}"/>
              </a:ext>
            </a:extLst>
          </p:cNvPr>
          <p:cNvSpPr/>
          <p:nvPr/>
        </p:nvSpPr>
        <p:spPr>
          <a:xfrm>
            <a:off x="810768" y="2752344"/>
            <a:ext cx="2633472" cy="2481072"/>
          </a:xfrm>
          <a:prstGeom prst="ellipse">
            <a:avLst/>
          </a:prstGeom>
          <a:solidFill>
            <a:srgbClr val="FA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4022335-3808-924A-2257-6AAD405A22A4}"/>
              </a:ext>
            </a:extLst>
          </p:cNvPr>
          <p:cNvGrpSpPr/>
          <p:nvPr/>
        </p:nvGrpSpPr>
        <p:grpSpPr>
          <a:xfrm>
            <a:off x="1280970" y="2645522"/>
            <a:ext cx="1682352" cy="2444353"/>
            <a:chOff x="1287066" y="2596754"/>
            <a:chExt cx="1682352" cy="2444353"/>
          </a:xfrm>
        </p:grpSpPr>
        <p:pic>
          <p:nvPicPr>
            <p:cNvPr id="42" name="Graphic 14" descr="Abacus with solid fill">
              <a:extLst>
                <a:ext uri="{FF2B5EF4-FFF2-40B4-BE49-F238E27FC236}">
                  <a16:creationId xmlns:a16="http://schemas.microsoft.com/office/drawing/2014/main" id="{3441875F-2280-7289-E26C-0A875FD2F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49003" y="3894534"/>
              <a:ext cx="1158479" cy="1146573"/>
            </a:xfrm>
            <a:prstGeom prst="rect">
              <a:avLst/>
            </a:prstGeom>
          </p:spPr>
        </p:pic>
        <p:pic>
          <p:nvPicPr>
            <p:cNvPr id="39" name="Graphic 13" descr="Speedometer Low with solid fill">
              <a:extLst>
                <a:ext uri="{FF2B5EF4-FFF2-40B4-BE49-F238E27FC236}">
                  <a16:creationId xmlns:a16="http://schemas.microsoft.com/office/drawing/2014/main" id="{077A48C5-AF73-16C7-178D-174406EC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87066" y="2596754"/>
              <a:ext cx="1682352" cy="1664493"/>
            </a:xfrm>
            <a:prstGeom prst="rect">
              <a:avLst/>
            </a:prstGeom>
          </p:spPr>
        </p:pic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8350B2FA-56FA-5C69-65AE-9D9D41049F88}"/>
              </a:ext>
            </a:extLst>
          </p:cNvPr>
          <p:cNvSpPr/>
          <p:nvPr/>
        </p:nvSpPr>
        <p:spPr>
          <a:xfrm>
            <a:off x="3965067" y="2005202"/>
            <a:ext cx="2133600" cy="2097024"/>
          </a:xfrm>
          <a:prstGeom prst="ellipse">
            <a:avLst/>
          </a:prstGeom>
          <a:solidFill>
            <a:srgbClr val="ECC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Graphic 50" descr="Crane">
            <a:extLst>
              <a:ext uri="{FF2B5EF4-FFF2-40B4-BE49-F238E27FC236}">
                <a16:creationId xmlns:a16="http://schemas.microsoft.com/office/drawing/2014/main" id="{261211D7-5B05-E824-790F-B60774774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323" y="2369853"/>
            <a:ext cx="1368684" cy="1368684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65463D3E-9529-40A7-4537-9046441403CC}"/>
              </a:ext>
            </a:extLst>
          </p:cNvPr>
          <p:cNvSpPr/>
          <p:nvPr/>
        </p:nvSpPr>
        <p:spPr>
          <a:xfrm>
            <a:off x="6601968" y="3581400"/>
            <a:ext cx="1645920" cy="156667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raphic 51" descr="Battery charging">
            <a:extLst>
              <a:ext uri="{FF2B5EF4-FFF2-40B4-BE49-F238E27FC236}">
                <a16:creationId xmlns:a16="http://schemas.microsoft.com/office/drawing/2014/main" id="{6EF4BCB3-026F-C58E-6CA7-22889F23F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64873" y="3906751"/>
            <a:ext cx="914400" cy="9144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370E929-BDB0-AB97-3585-3344573164A4}"/>
              </a:ext>
            </a:extLst>
          </p:cNvPr>
          <p:cNvSpPr txBox="1"/>
          <p:nvPr/>
        </p:nvSpPr>
        <p:spPr>
          <a:xfrm>
            <a:off x="8723376" y="2456688"/>
            <a:ext cx="272491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205C4D"/>
                </a:solidFill>
                <a:latin typeface="Tahoma"/>
                <a:ea typeface="Tahoma"/>
                <a:cs typeface="Calibri"/>
              </a:rPr>
              <a:t>The critical target for the display aspect is ensuring that our values are presented in a recognizable and presentable manner.</a:t>
            </a:r>
            <a:endParaRPr lang="en-US" sz="1600" b="1">
              <a:solidFill>
                <a:srgbClr val="205C4D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75416BE-0A16-CA5B-23C2-FE29CA77BF25}"/>
              </a:ext>
            </a:extLst>
          </p:cNvPr>
          <p:cNvSpPr/>
          <p:nvPr/>
        </p:nvSpPr>
        <p:spPr>
          <a:xfrm>
            <a:off x="8789670" y="1989582"/>
            <a:ext cx="2572512" cy="24993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CC8F50B-904B-9464-040F-48DDCF738834}"/>
              </a:ext>
            </a:extLst>
          </p:cNvPr>
          <p:cNvGrpSpPr/>
          <p:nvPr/>
        </p:nvGrpSpPr>
        <p:grpSpPr>
          <a:xfrm>
            <a:off x="9174672" y="2322194"/>
            <a:ext cx="1801415" cy="1837133"/>
            <a:chOff x="9186864" y="2352675"/>
            <a:chExt cx="1801415" cy="1837133"/>
          </a:xfrm>
        </p:grpSpPr>
        <p:pic>
          <p:nvPicPr>
            <p:cNvPr id="59" name="Graphic 15" descr="Projector screen with solid fill">
              <a:extLst>
                <a:ext uri="{FF2B5EF4-FFF2-40B4-BE49-F238E27FC236}">
                  <a16:creationId xmlns:a16="http://schemas.microsoft.com/office/drawing/2014/main" id="{294C9522-1F67-CF58-1445-BA2074525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186864" y="2352675"/>
              <a:ext cx="1801415" cy="1837133"/>
            </a:xfrm>
            <a:prstGeom prst="rect">
              <a:avLst/>
            </a:prstGeom>
          </p:spPr>
        </p:pic>
        <p:pic>
          <p:nvPicPr>
            <p:cNvPr id="60" name="Graphic 17" descr="List with solid fill">
              <a:extLst>
                <a:ext uri="{FF2B5EF4-FFF2-40B4-BE49-F238E27FC236}">
                  <a16:creationId xmlns:a16="http://schemas.microsoft.com/office/drawing/2014/main" id="{E16E80D2-9AD3-6A9C-BB69-362D33400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728597" y="2757486"/>
              <a:ext cx="723901" cy="70604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A851AB5-8E81-7EB0-7627-0D2964A0BD86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Catherine Potts</a:t>
            </a:r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489E004E-2315-8AB3-3E87-858F082E8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2F091991-F14E-0B3B-CEFB-0714D9767179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2" grpId="0"/>
      <p:bldP spid="47" grpId="0" animBg="1"/>
      <p:bldP spid="48" grpId="0" animBg="1"/>
      <p:bldP spid="54" grpId="0" animBg="1"/>
      <p:bldP spid="61" grpId="0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8C90844B-F320-A2D4-1368-0E2C2E156DE4}"/>
              </a:ext>
            </a:extLst>
          </p:cNvPr>
          <p:cNvSpPr/>
          <p:nvPr/>
        </p:nvSpPr>
        <p:spPr>
          <a:xfrm>
            <a:off x="8484392" y="1507330"/>
            <a:ext cx="2238374" cy="230981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058577-0658-C667-4808-6A8B25BAB85E}"/>
              </a:ext>
            </a:extLst>
          </p:cNvPr>
          <p:cNvSpPr/>
          <p:nvPr/>
        </p:nvSpPr>
        <p:spPr>
          <a:xfrm>
            <a:off x="4936330" y="1507330"/>
            <a:ext cx="2238374" cy="2309812"/>
          </a:xfrm>
          <a:prstGeom prst="ellipse">
            <a:avLst/>
          </a:prstGeom>
          <a:solidFill>
            <a:srgbClr val="C4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335E35-7EBB-A0D0-9654-7B2EEB8D8B60}"/>
              </a:ext>
            </a:extLst>
          </p:cNvPr>
          <p:cNvSpPr/>
          <p:nvPr/>
        </p:nvSpPr>
        <p:spPr>
          <a:xfrm>
            <a:off x="1531142" y="1531143"/>
            <a:ext cx="2238374" cy="230981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F14935-9C1F-0803-8736-0490E5DF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Targets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865B44A-1B38-AB71-14BC-A0BA60FF9BCF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13</a:t>
            </a:fld>
            <a:endParaRPr lang="en-US"/>
          </a:p>
        </p:txBody>
      </p:sp>
      <p:pic>
        <p:nvPicPr>
          <p:cNvPr id="10" name="Picture 2" descr="Symbols of NASA | NASA">
            <a:extLst>
              <a:ext uri="{FF2B5EF4-FFF2-40B4-BE49-F238E27FC236}">
                <a16:creationId xmlns:a16="http://schemas.microsoft.com/office/drawing/2014/main" id="{166E02E0-99CB-4F7C-E66F-4D892757E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E277F9-19EF-4FCD-AAA4-A957E19D4A87}"/>
              </a:ext>
            </a:extLst>
          </p:cNvPr>
          <p:cNvSpPr txBox="1"/>
          <p:nvPr/>
        </p:nvSpPr>
        <p:spPr>
          <a:xfrm>
            <a:off x="720329" y="4036219"/>
            <a:ext cx="385762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"/>
                <a:ea typeface="Tahoma"/>
                <a:cs typeface="Tahoma"/>
              </a:rPr>
              <a:t>Design can be scaled to operate in tank of 17 m</a:t>
            </a:r>
            <a:r>
              <a:rPr lang="en-US" sz="2400" b="1" baseline="30000">
                <a:solidFill>
                  <a:srgbClr val="0070C0"/>
                </a:solidFill>
                <a:latin typeface="Arial"/>
                <a:ea typeface="Tahoma"/>
                <a:cs typeface="Tahoma"/>
              </a:rPr>
              <a:t>3</a:t>
            </a:r>
            <a:endParaRPr lang="en-US" sz="2400" b="1">
              <a:solidFill>
                <a:srgbClr val="0070C0"/>
              </a:solidFill>
              <a:latin typeface="Arial"/>
              <a:ea typeface="Tahoma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2C3859-D783-1997-55A6-34B50AFD5394}"/>
              </a:ext>
            </a:extLst>
          </p:cNvPr>
          <p:cNvSpPr txBox="1"/>
          <p:nvPr/>
        </p:nvSpPr>
        <p:spPr>
          <a:xfrm>
            <a:off x="8322468" y="4036218"/>
            <a:ext cx="272407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chemeClr val="accent4">
                    <a:lumMod val="75000"/>
                  </a:schemeClr>
                </a:solidFill>
                <a:latin typeface="Arial"/>
                <a:ea typeface="Tahoma"/>
                <a:cs typeface="Tahoma"/>
              </a:rPr>
              <a:t>Base is no wider than 0.36 m</a:t>
            </a:r>
            <a:endParaRPr lang="en-US" b="1">
              <a:solidFill>
                <a:schemeClr val="accent4">
                  <a:lumMod val="75000"/>
                </a:schemeClr>
              </a:solidFill>
              <a:latin typeface="Arial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A067DD-275E-55C6-3E30-E711D00DD6EB}"/>
              </a:ext>
            </a:extLst>
          </p:cNvPr>
          <p:cNvSpPr txBox="1"/>
          <p:nvPr/>
        </p:nvSpPr>
        <p:spPr>
          <a:xfrm>
            <a:off x="4625578" y="4036218"/>
            <a:ext cx="291084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7030A0"/>
                </a:solidFill>
                <a:latin typeface="Arial"/>
                <a:ea typeface="Tahoma"/>
                <a:cs typeface="Arial"/>
              </a:rPr>
              <a:t>No taller than</a:t>
            </a:r>
          </a:p>
          <a:p>
            <a:pPr algn="ctr"/>
            <a:r>
              <a:rPr lang="en-US" sz="2400" b="1">
                <a:solidFill>
                  <a:srgbClr val="7030A0"/>
                </a:solidFill>
                <a:latin typeface="Arial"/>
                <a:ea typeface="Tahoma"/>
                <a:cs typeface="Arial"/>
              </a:rPr>
              <a:t> 0.66 m</a:t>
            </a:r>
            <a:endParaRPr lang="en-US" sz="2400" b="1">
              <a:solidFill>
                <a:srgbClr val="7030A0"/>
              </a:solidFill>
              <a:latin typeface="Arial"/>
              <a:ea typeface="Tahoma"/>
              <a:cs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380B49-DF47-77A1-2AD5-8B41CCD7360D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Catherine Potts</a:t>
            </a:r>
          </a:p>
        </p:txBody>
      </p:sp>
      <p:pic>
        <p:nvPicPr>
          <p:cNvPr id="4" name="Graphic 8" descr="Trigonometry outline">
            <a:extLst>
              <a:ext uri="{FF2B5EF4-FFF2-40B4-BE49-F238E27FC236}">
                <a16:creationId xmlns:a16="http://schemas.microsoft.com/office/drawing/2014/main" id="{CDAFCFBD-64DD-77A1-123C-83A5A8BE1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5467" y="1656158"/>
            <a:ext cx="1444049" cy="1371394"/>
          </a:xfrm>
          <a:prstGeom prst="rect">
            <a:avLst/>
          </a:prstGeom>
        </p:spPr>
      </p:pic>
      <p:pic>
        <p:nvPicPr>
          <p:cNvPr id="6" name="Graphic 8" descr="Trigonometry outline">
            <a:extLst>
              <a:ext uri="{FF2B5EF4-FFF2-40B4-BE49-F238E27FC236}">
                <a16:creationId xmlns:a16="http://schemas.microsoft.com/office/drawing/2014/main" id="{FD572396-FEBA-E4A6-ACEC-F5AFDE5A3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6934" y="2600036"/>
            <a:ext cx="900331" cy="855032"/>
          </a:xfrm>
          <a:prstGeom prst="rect">
            <a:avLst/>
          </a:prstGeom>
        </p:spPr>
      </p:pic>
      <p:pic>
        <p:nvPicPr>
          <p:cNvPr id="18" name="Graphic 17" descr="Cylinder with solid fill">
            <a:extLst>
              <a:ext uri="{FF2B5EF4-FFF2-40B4-BE49-F238E27FC236}">
                <a16:creationId xmlns:a16="http://schemas.microsoft.com/office/drawing/2014/main" id="{C8715355-470A-6AED-DA0A-9C02C79CA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6568" y="1965701"/>
            <a:ext cx="1052808" cy="1463299"/>
          </a:xfrm>
          <a:prstGeom prst="rect">
            <a:avLst/>
          </a:prstGeom>
        </p:spPr>
      </p:pic>
      <p:pic>
        <p:nvPicPr>
          <p:cNvPr id="22" name="Graphic 21" descr="Cylinder with solid fill">
            <a:extLst>
              <a:ext uri="{FF2B5EF4-FFF2-40B4-BE49-F238E27FC236}">
                <a16:creationId xmlns:a16="http://schemas.microsoft.com/office/drawing/2014/main" id="{CEDC7B63-3E84-90EC-788D-53B7F0F39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183755">
            <a:off x="8783312" y="2496402"/>
            <a:ext cx="1638155" cy="58285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41B5090-22C7-C016-7A6C-5CBEABDAA028}"/>
              </a:ext>
            </a:extLst>
          </p:cNvPr>
          <p:cNvCxnSpPr/>
          <p:nvPr/>
        </p:nvCxnSpPr>
        <p:spPr>
          <a:xfrm>
            <a:off x="6520698" y="2237008"/>
            <a:ext cx="0" cy="857648"/>
          </a:xfrm>
          <a:prstGeom prst="straightConnector1">
            <a:avLst/>
          </a:prstGeom>
          <a:ln w="381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F56650-B1AE-9DDC-4EA1-FE5A74663612}"/>
              </a:ext>
            </a:extLst>
          </p:cNvPr>
          <p:cNvCxnSpPr>
            <a:cxnSpLocks/>
          </p:cNvCxnSpPr>
          <p:nvPr/>
        </p:nvCxnSpPr>
        <p:spPr>
          <a:xfrm>
            <a:off x="9194878" y="2243045"/>
            <a:ext cx="1080383" cy="41919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503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8148AAF-E8CA-4AFF-A2CD-A5650AACD50E}"/>
              </a:ext>
            </a:extLst>
          </p:cNvPr>
          <p:cNvGrpSpPr/>
          <p:nvPr/>
        </p:nvGrpSpPr>
        <p:grpSpPr>
          <a:xfrm>
            <a:off x="500902" y="1978035"/>
            <a:ext cx="2422907" cy="2972422"/>
            <a:chOff x="1191465" y="1926796"/>
            <a:chExt cx="2422907" cy="2972422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796060F-6FB6-4FF3-BC89-ECC8669D8E7F}"/>
                </a:ext>
              </a:extLst>
            </p:cNvPr>
            <p:cNvSpPr/>
            <p:nvPr/>
          </p:nvSpPr>
          <p:spPr>
            <a:xfrm>
              <a:off x="1191465" y="1926796"/>
              <a:ext cx="2422907" cy="2370719"/>
            </a:xfrm>
            <a:prstGeom prst="ellipse">
              <a:avLst/>
            </a:prstGeom>
            <a:solidFill>
              <a:srgbClr val="B586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125704-E60B-482C-933E-2FCB70866A22}"/>
                </a:ext>
              </a:extLst>
            </p:cNvPr>
            <p:cNvSpPr txBox="1"/>
            <p:nvPr/>
          </p:nvSpPr>
          <p:spPr>
            <a:xfrm>
              <a:off x="1489046" y="4437553"/>
              <a:ext cx="1827744" cy="46166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50000"/>
                    </a:schemeClr>
                  </a:solidFill>
                  <a:latin typeface="Arial"/>
                  <a:ea typeface="Tahoma"/>
                  <a:cs typeface="Tahoma"/>
                </a:rPr>
                <a:t>Brainstorm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04CFA15-CE78-4F1C-A692-B62CB24A4918}"/>
              </a:ext>
            </a:extLst>
          </p:cNvPr>
          <p:cNvGrpSpPr/>
          <p:nvPr/>
        </p:nvGrpSpPr>
        <p:grpSpPr>
          <a:xfrm>
            <a:off x="3355501" y="1905715"/>
            <a:ext cx="2575979" cy="2975132"/>
            <a:chOff x="4797909" y="1871433"/>
            <a:chExt cx="2575979" cy="297513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01F595B-3630-4F51-8CD9-D5560BBF9C38}"/>
                </a:ext>
              </a:extLst>
            </p:cNvPr>
            <p:cNvSpPr/>
            <p:nvPr/>
          </p:nvSpPr>
          <p:spPr>
            <a:xfrm>
              <a:off x="4797909" y="1926796"/>
              <a:ext cx="2422907" cy="2370719"/>
            </a:xfrm>
            <a:prstGeom prst="ellipse">
              <a:avLst/>
            </a:prstGeom>
            <a:solidFill>
              <a:srgbClr val="6FBBAD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5" descr="Dice">
              <a:extLst>
                <a:ext uri="{FF2B5EF4-FFF2-40B4-BE49-F238E27FC236}">
                  <a16:creationId xmlns:a16="http://schemas.microsoft.com/office/drawing/2014/main" id="{D8BBCCF2-D085-4C2D-88BA-1E5B7450A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15744" y="1871433"/>
              <a:ext cx="2558144" cy="255814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86BD3A3-1B58-4989-84C1-78340AAF9784}"/>
                </a:ext>
              </a:extLst>
            </p:cNvPr>
            <p:cNvSpPr txBox="1"/>
            <p:nvPr/>
          </p:nvSpPr>
          <p:spPr>
            <a:xfrm>
              <a:off x="4849677" y="4384900"/>
              <a:ext cx="2295557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50000"/>
                    </a:schemeClr>
                  </a:solidFill>
                  <a:latin typeface="Arial"/>
                  <a:ea typeface="Tahoma"/>
                  <a:cs typeface="Tahoma"/>
                </a:rPr>
                <a:t>Crap Shoot</a:t>
              </a:r>
              <a:endParaRPr lang="en-US" sz="2400" b="1">
                <a:solidFill>
                  <a:schemeClr val="bg1">
                    <a:lumMod val="50000"/>
                  </a:schemeClr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73A8B13-EA74-411F-8179-C1E24CB620BC}"/>
              </a:ext>
            </a:extLst>
          </p:cNvPr>
          <p:cNvGrpSpPr/>
          <p:nvPr/>
        </p:nvGrpSpPr>
        <p:grpSpPr>
          <a:xfrm>
            <a:off x="5873448" y="1961078"/>
            <a:ext cx="2943062" cy="2918670"/>
            <a:chOff x="7983364" y="1926970"/>
            <a:chExt cx="2943062" cy="291867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6CC3CF-5F06-46FF-B2F8-195D691D2FAE}"/>
                </a:ext>
              </a:extLst>
            </p:cNvPr>
            <p:cNvSpPr/>
            <p:nvPr/>
          </p:nvSpPr>
          <p:spPr>
            <a:xfrm>
              <a:off x="8503519" y="1926970"/>
              <a:ext cx="2422907" cy="2370719"/>
            </a:xfrm>
            <a:prstGeom prst="ellipse">
              <a:avLst/>
            </a:prstGeom>
            <a:solidFill>
              <a:srgbClr val="5C93AA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 descr="Chameleon">
              <a:extLst>
                <a:ext uri="{FF2B5EF4-FFF2-40B4-BE49-F238E27FC236}">
                  <a16:creationId xmlns:a16="http://schemas.microsoft.com/office/drawing/2014/main" id="{5F11E4A0-659D-4279-8624-480A37F29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9620000">
              <a:off x="7983364" y="2357577"/>
              <a:ext cx="1841483" cy="184148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40AD720-A7B2-48F5-9EBE-E7F05B3F581B}"/>
                </a:ext>
              </a:extLst>
            </p:cNvPr>
            <p:cNvSpPr txBox="1"/>
            <p:nvPr/>
          </p:nvSpPr>
          <p:spPr>
            <a:xfrm>
              <a:off x="8619658" y="4383975"/>
              <a:ext cx="2295557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50000"/>
                    </a:schemeClr>
                  </a:solidFill>
                  <a:latin typeface="Arial"/>
                  <a:ea typeface="Tahoma"/>
                  <a:cs typeface="Tahoma"/>
                </a:rPr>
                <a:t>Biomimicry</a:t>
              </a:r>
            </a:p>
          </p:txBody>
        </p:sp>
      </p:grpSp>
      <p:pic>
        <p:nvPicPr>
          <p:cNvPr id="53" name="Graphic 52" descr="Thought">
            <a:extLst>
              <a:ext uri="{FF2B5EF4-FFF2-40B4-BE49-F238E27FC236}">
                <a16:creationId xmlns:a16="http://schemas.microsoft.com/office/drawing/2014/main" id="{86486060-36B4-4869-9FBB-0D36B62C49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2622" y="1752463"/>
            <a:ext cx="2606337" cy="2606337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FBE3E68A-A5C7-4F3D-A1B0-5A5AEE59A872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AE9AFA-315D-2332-F616-66C27BD6E400}"/>
              </a:ext>
            </a:extLst>
          </p:cNvPr>
          <p:cNvSpPr txBox="1"/>
          <p:nvPr/>
        </p:nvSpPr>
        <p:spPr>
          <a:xfrm>
            <a:off x="819150" y="634603"/>
            <a:ext cx="573166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rgbClr val="B7B09C"/>
                </a:solidFill>
                <a:latin typeface="Arial"/>
              </a:rPr>
              <a:t>Concept Generation</a:t>
            </a:r>
            <a:endParaRPr lang="en-US" sz="4400" b="1">
              <a:solidFill>
                <a:srgbClr val="B7B09C"/>
              </a:solidFill>
              <a:latin typeface="Arial"/>
              <a:cs typeface="Arial"/>
            </a:endParaRPr>
          </a:p>
        </p:txBody>
      </p:sp>
      <p:pic>
        <p:nvPicPr>
          <p:cNvPr id="10" name="Graphic 10" descr="Bee outline">
            <a:extLst>
              <a:ext uri="{FF2B5EF4-FFF2-40B4-BE49-F238E27FC236}">
                <a16:creationId xmlns:a16="http://schemas.microsoft.com/office/drawing/2014/main" id="{9569E874-945C-0116-FF08-F6D74E5EA4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7700000">
            <a:off x="7726788" y="1678876"/>
            <a:ext cx="1116806" cy="1104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C3189B-72D7-C528-167A-DD2FCE2AF0E9}"/>
              </a:ext>
            </a:extLst>
          </p:cNvPr>
          <p:cNvGrpSpPr/>
          <p:nvPr/>
        </p:nvGrpSpPr>
        <p:grpSpPr>
          <a:xfrm>
            <a:off x="9427448" y="1969665"/>
            <a:ext cx="2422907" cy="2918670"/>
            <a:chOff x="8503519" y="1926970"/>
            <a:chExt cx="2422907" cy="291867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5D4E4F9-D2F8-0A74-6FFF-18CC3630CDA0}"/>
                </a:ext>
              </a:extLst>
            </p:cNvPr>
            <p:cNvSpPr/>
            <p:nvPr/>
          </p:nvSpPr>
          <p:spPr>
            <a:xfrm>
              <a:off x="8503519" y="1926970"/>
              <a:ext cx="2422907" cy="237071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CC5408-3817-821D-1380-7D5DDC2200DD}"/>
                </a:ext>
              </a:extLst>
            </p:cNvPr>
            <p:cNvSpPr txBox="1"/>
            <p:nvPr/>
          </p:nvSpPr>
          <p:spPr>
            <a:xfrm>
              <a:off x="8619658" y="4383975"/>
              <a:ext cx="2295557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50000"/>
                    </a:schemeClr>
                  </a:solidFill>
                  <a:latin typeface="Arial"/>
                  <a:ea typeface="Tahoma"/>
                  <a:cs typeface="Tahoma"/>
                </a:rPr>
                <a:t>S.C.A.M.P.E.R.</a:t>
              </a:r>
              <a:endParaRPr lang="en-US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endParaRPr>
            </a:p>
          </p:txBody>
        </p:sp>
      </p:grpSp>
      <p:pic>
        <p:nvPicPr>
          <p:cNvPr id="28" name="Graphic 28" descr="Connections outline">
            <a:extLst>
              <a:ext uri="{FF2B5EF4-FFF2-40B4-BE49-F238E27FC236}">
                <a16:creationId xmlns:a16="http://schemas.microsoft.com/office/drawing/2014/main" id="{CE368298-CE31-65F9-6EDB-F82F2735FB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94995" y="2123690"/>
            <a:ext cx="2045493" cy="2045493"/>
          </a:xfrm>
          <a:prstGeom prst="rect">
            <a:avLst/>
          </a:prstGeom>
        </p:spPr>
      </p:pic>
      <p:pic>
        <p:nvPicPr>
          <p:cNvPr id="30" name="Graphic 30" descr="Anemone and clownfish outline">
            <a:extLst>
              <a:ext uri="{FF2B5EF4-FFF2-40B4-BE49-F238E27FC236}">
                <a16:creationId xmlns:a16="http://schemas.microsoft.com/office/drawing/2014/main" id="{46FB9C9F-B0D3-49EC-413D-1FF17BD85B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760000">
            <a:off x="7885994" y="2676462"/>
            <a:ext cx="1473992" cy="14858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A4F904-9807-9B9A-BF9F-BEC953BA971E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Catherine Potts</a:t>
            </a:r>
          </a:p>
        </p:txBody>
      </p:sp>
      <p:pic>
        <p:nvPicPr>
          <p:cNvPr id="8" name="Picture 2" descr="Symbols of NASA | NASA">
            <a:extLst>
              <a:ext uri="{FF2B5EF4-FFF2-40B4-BE49-F238E27FC236}">
                <a16:creationId xmlns:a16="http://schemas.microsoft.com/office/drawing/2014/main" id="{B1CCDF61-97AE-A763-A02B-527FE4553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27AFBC18-00DA-6994-8712-73900DADEE2D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56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85CE5BD-7144-4018-A877-5ACC7B52D936}"/>
              </a:ext>
            </a:extLst>
          </p:cNvPr>
          <p:cNvSpPr/>
          <p:nvPr/>
        </p:nvSpPr>
        <p:spPr>
          <a:xfrm>
            <a:off x="9684340" y="1242567"/>
            <a:ext cx="2190081" cy="3896856"/>
          </a:xfrm>
          <a:prstGeom prst="roundRect">
            <a:avLst/>
          </a:prstGeom>
          <a:solidFill>
            <a:srgbClr val="6F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00000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EB1E51C-C44E-4E58-B27F-375417F3C15F}"/>
              </a:ext>
            </a:extLst>
          </p:cNvPr>
          <p:cNvSpPr/>
          <p:nvPr/>
        </p:nvSpPr>
        <p:spPr>
          <a:xfrm>
            <a:off x="7335296" y="1242547"/>
            <a:ext cx="2190081" cy="3866180"/>
          </a:xfrm>
          <a:prstGeom prst="roundRect">
            <a:avLst/>
          </a:prstGeom>
          <a:solidFill>
            <a:srgbClr val="85A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endParaRPr lang="en-US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C581DE-D87E-46E2-8792-B86E2A1E5AB3}"/>
              </a:ext>
            </a:extLst>
          </p:cNvPr>
          <p:cNvSpPr/>
          <p:nvPr/>
        </p:nvSpPr>
        <p:spPr>
          <a:xfrm>
            <a:off x="4986252" y="1242590"/>
            <a:ext cx="2190081" cy="3896818"/>
          </a:xfrm>
          <a:prstGeom prst="roundRect">
            <a:avLst/>
          </a:prstGeom>
          <a:solidFill>
            <a:srgbClr val="C392A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754CA4-A1DE-41D7-AB35-903D0C44AE2F}"/>
              </a:ext>
            </a:extLst>
          </p:cNvPr>
          <p:cNvSpPr/>
          <p:nvPr/>
        </p:nvSpPr>
        <p:spPr>
          <a:xfrm>
            <a:off x="2637208" y="1242590"/>
            <a:ext cx="2190081" cy="3866137"/>
          </a:xfrm>
          <a:prstGeom prst="roundRect">
            <a:avLst/>
          </a:prstGeom>
          <a:solidFill>
            <a:srgbClr val="E58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845979-FDA4-447A-89B4-04137A35624F}"/>
              </a:ext>
            </a:extLst>
          </p:cNvPr>
          <p:cNvSpPr/>
          <p:nvPr/>
        </p:nvSpPr>
        <p:spPr>
          <a:xfrm>
            <a:off x="286509" y="1242638"/>
            <a:ext cx="2190081" cy="3896715"/>
          </a:xfrm>
          <a:prstGeom prst="roundRect">
            <a:avLst/>
          </a:prstGeom>
          <a:solidFill>
            <a:srgbClr val="FDB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027981-A182-4835-B5D3-AC9753D8F039}"/>
              </a:ext>
            </a:extLst>
          </p:cNvPr>
          <p:cNvCxnSpPr>
            <a:cxnSpLocks/>
          </p:cNvCxnSpPr>
          <p:nvPr/>
        </p:nvCxnSpPr>
        <p:spPr>
          <a:xfrm>
            <a:off x="0" y="5139353"/>
            <a:ext cx="12192000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8B69212-CEFA-4129-BFB9-B33A393D3444}"/>
              </a:ext>
            </a:extLst>
          </p:cNvPr>
          <p:cNvSpPr/>
          <p:nvPr/>
        </p:nvSpPr>
        <p:spPr>
          <a:xfrm>
            <a:off x="8021778" y="4671268"/>
            <a:ext cx="817116" cy="778237"/>
          </a:xfrm>
          <a:prstGeom prst="flowChartConnector">
            <a:avLst/>
          </a:prstGeom>
          <a:solidFill>
            <a:srgbClr val="85AEBF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93</a:t>
            </a:r>
            <a:endParaRPr lang="en-US" sz="2400">
              <a:solidFill>
                <a:srgbClr val="000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2006DB32-FA7D-4D95-BC94-A03F6F2771DB}"/>
              </a:ext>
            </a:extLst>
          </p:cNvPr>
          <p:cNvSpPr/>
          <p:nvPr/>
        </p:nvSpPr>
        <p:spPr>
          <a:xfrm>
            <a:off x="967045" y="4671271"/>
            <a:ext cx="817116" cy="778237"/>
          </a:xfrm>
          <a:prstGeom prst="flowChartConnector">
            <a:avLst/>
          </a:prstGeom>
          <a:solidFill>
            <a:srgbClr val="FDB05D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21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AB76DD72-E7A8-42B2-B184-D04FFB213B25}"/>
              </a:ext>
            </a:extLst>
          </p:cNvPr>
          <p:cNvSpPr/>
          <p:nvPr/>
        </p:nvSpPr>
        <p:spPr>
          <a:xfrm>
            <a:off x="3322863" y="4671270"/>
            <a:ext cx="817116" cy="778237"/>
          </a:xfrm>
          <a:prstGeom prst="flowChartConnector">
            <a:avLst/>
          </a:prstGeom>
          <a:solidFill>
            <a:srgbClr val="E58B8C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27</a:t>
            </a:r>
            <a:endParaRPr lang="en-US" sz="2400">
              <a:solidFill>
                <a:srgbClr val="000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1AB0F0C-9FAC-4952-BFF1-4F18A79329D8}"/>
              </a:ext>
            </a:extLst>
          </p:cNvPr>
          <p:cNvSpPr/>
          <p:nvPr/>
        </p:nvSpPr>
        <p:spPr>
          <a:xfrm>
            <a:off x="5672735" y="4671269"/>
            <a:ext cx="817116" cy="778237"/>
          </a:xfrm>
          <a:prstGeom prst="flowChartConnector">
            <a:avLst/>
          </a:prstGeom>
          <a:solidFill>
            <a:srgbClr val="C392AA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31</a:t>
            </a:r>
            <a:endParaRPr lang="en-US" sz="2800" b="1">
              <a:solidFill>
                <a:srgbClr val="000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64DC38-B6F4-4633-864B-AE6FAA25E3DA}"/>
              </a:ext>
            </a:extLst>
          </p:cNvPr>
          <p:cNvSpPr/>
          <p:nvPr/>
        </p:nvSpPr>
        <p:spPr>
          <a:xfrm>
            <a:off x="10364869" y="4671268"/>
            <a:ext cx="829022" cy="778237"/>
          </a:xfrm>
          <a:prstGeom prst="flowChartConnector">
            <a:avLst/>
          </a:prstGeom>
          <a:solidFill>
            <a:srgbClr val="6FBBAD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DB117-E2E8-4C11-9E3C-ACE2AA0C1C1D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C2C2F9-66AB-B3B6-528B-5CDF997B285F}"/>
              </a:ext>
            </a:extLst>
          </p:cNvPr>
          <p:cNvSpPr txBox="1"/>
          <p:nvPr/>
        </p:nvSpPr>
        <p:spPr>
          <a:xfrm>
            <a:off x="542400" y="404400"/>
            <a:ext cx="7327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rgbClr val="B7B09C"/>
                </a:solidFill>
                <a:latin typeface="Arial"/>
              </a:rPr>
              <a:t>Medium Fidelity Concepts</a:t>
            </a:r>
            <a:endParaRPr lang="en-US" sz="4400"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731C3B-4A8C-8769-9C23-42896CFE813F}"/>
              </a:ext>
            </a:extLst>
          </p:cNvPr>
          <p:cNvSpPr txBox="1"/>
          <p:nvPr/>
        </p:nvSpPr>
        <p:spPr>
          <a:xfrm>
            <a:off x="238126" y="2917032"/>
            <a:ext cx="220265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/>
                <a:ea typeface="+mn-lt"/>
                <a:cs typeface="+mn-lt"/>
              </a:rPr>
              <a:t>Light dispersed in a prism that is then refracted through the liquid and gas,  to determine the state of the propellant.</a:t>
            </a:r>
            <a:endParaRPr lang="en-US" sz="1600">
              <a:solidFill>
                <a:srgbClr val="000000"/>
              </a:solidFill>
              <a:latin typeface="Arial"/>
              <a:cs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1C418C-94BD-731C-47D0-6B23E3A686F2}"/>
              </a:ext>
            </a:extLst>
          </p:cNvPr>
          <p:cNvSpPr txBox="1"/>
          <p:nvPr/>
        </p:nvSpPr>
        <p:spPr>
          <a:xfrm>
            <a:off x="2559845" y="2917030"/>
            <a:ext cx="234552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/>
                <a:ea typeface="+mn-lt"/>
                <a:cs typeface="+mn-lt"/>
              </a:rPr>
              <a:t>Lasers on either side of the tank that are aligned, the angle of misalignment corresponds to the index of refraction.</a:t>
            </a:r>
            <a:endParaRPr lang="en-US" sz="1600">
              <a:solidFill>
                <a:srgbClr val="000000"/>
              </a:solidFill>
              <a:latin typeface="Arial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98FA9E-B343-E712-02C0-CA5F31CC48EB}"/>
              </a:ext>
            </a:extLst>
          </p:cNvPr>
          <p:cNvSpPr txBox="1"/>
          <p:nvPr/>
        </p:nvSpPr>
        <p:spPr>
          <a:xfrm>
            <a:off x="5077874" y="2921697"/>
            <a:ext cx="2035966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/>
                <a:ea typeface="+mn-lt"/>
                <a:cs typeface="+mn-lt"/>
              </a:rPr>
              <a:t>Radio frequency waves are sent to determine the </a:t>
            </a:r>
            <a:endParaRPr lang="en-US" sz="1600">
              <a:solidFill>
                <a:srgbClr val="000000"/>
              </a:solidFill>
              <a:latin typeface="Arial"/>
              <a:ea typeface="+mn-lt"/>
              <a:cs typeface="Arial"/>
            </a:endParaRPr>
          </a:p>
          <a:p>
            <a:pPr algn="ctr"/>
            <a:r>
              <a:rPr lang="en-US" sz="1600">
                <a:solidFill>
                  <a:srgbClr val="000000"/>
                </a:solidFill>
                <a:latin typeface="Arial"/>
                <a:ea typeface="+mn-lt"/>
                <a:cs typeface="+mn-lt"/>
              </a:rPr>
              <a:t>deflection at the base of the collector on the opposite side.</a:t>
            </a:r>
            <a:endParaRPr lang="en-US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BCB89F-B222-0D85-AB50-D568C68CD84B}"/>
              </a:ext>
            </a:extLst>
          </p:cNvPr>
          <p:cNvSpPr txBox="1"/>
          <p:nvPr/>
        </p:nvSpPr>
        <p:spPr>
          <a:xfrm>
            <a:off x="7334250" y="2915887"/>
            <a:ext cx="220265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/>
                <a:ea typeface="+mn-lt"/>
                <a:cs typeface="+mn-lt"/>
              </a:rPr>
              <a:t>Use magnets on the outside of the tank to control a membrane that “combs” through the fluid and gas mixture. 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FD9C03-280F-7DC8-2758-F595ECF080D1}"/>
              </a:ext>
            </a:extLst>
          </p:cNvPr>
          <p:cNvSpPr txBox="1"/>
          <p:nvPr/>
        </p:nvSpPr>
        <p:spPr>
          <a:xfrm>
            <a:off x="9685735" y="2909792"/>
            <a:ext cx="214312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Arial"/>
                <a:ea typeface="+mn-lt"/>
                <a:cs typeface="+mn-lt"/>
              </a:rPr>
              <a:t>Thermistors that are aligned in a circuit to determine the temperature of the propellant to determine the state.</a:t>
            </a:r>
            <a:endParaRPr lang="en-US" sz="1600">
              <a:solidFill>
                <a:srgbClr val="000000"/>
              </a:solidFill>
              <a:latin typeface="Arial"/>
              <a:cs typeface="Calibri"/>
            </a:endParaRPr>
          </a:p>
        </p:txBody>
      </p:sp>
      <p:pic>
        <p:nvPicPr>
          <p:cNvPr id="24" name="Graphic 24" descr="Lights On outline">
            <a:extLst>
              <a:ext uri="{FF2B5EF4-FFF2-40B4-BE49-F238E27FC236}">
                <a16:creationId xmlns:a16="http://schemas.microsoft.com/office/drawing/2014/main" id="{91B25881-557E-67AA-8BC3-2839C7782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337544" y="1635324"/>
            <a:ext cx="1104899" cy="1110852"/>
          </a:xfrm>
          <a:prstGeom prst="rect">
            <a:avLst/>
          </a:prstGeom>
        </p:spPr>
      </p:pic>
      <p:pic>
        <p:nvPicPr>
          <p:cNvPr id="25" name="Graphic 25" descr="Pyramid Shape outline">
            <a:extLst>
              <a:ext uri="{FF2B5EF4-FFF2-40B4-BE49-F238E27FC236}">
                <a16:creationId xmlns:a16="http://schemas.microsoft.com/office/drawing/2014/main" id="{38398706-1276-E273-4E05-67748EF5F5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40645" y="1620440"/>
            <a:ext cx="1140618" cy="1140618"/>
          </a:xfrm>
          <a:prstGeom prst="rect">
            <a:avLst/>
          </a:prstGeom>
        </p:spPr>
      </p:pic>
      <p:pic>
        <p:nvPicPr>
          <p:cNvPr id="28" name="Graphic 28" descr="Sparkler with solid fill">
            <a:extLst>
              <a:ext uri="{FF2B5EF4-FFF2-40B4-BE49-F238E27FC236}">
                <a16:creationId xmlns:a16="http://schemas.microsoft.com/office/drawing/2014/main" id="{1D8E99DB-209D-4A27-E7C8-4B299C611C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83707" y="2126455"/>
            <a:ext cx="747713" cy="747713"/>
          </a:xfrm>
          <a:prstGeom prst="rect">
            <a:avLst/>
          </a:prstGeom>
        </p:spPr>
      </p:pic>
      <p:pic>
        <p:nvPicPr>
          <p:cNvPr id="29" name="Graphic 28" descr="Sparkler with solid fill">
            <a:extLst>
              <a:ext uri="{FF2B5EF4-FFF2-40B4-BE49-F238E27FC236}">
                <a16:creationId xmlns:a16="http://schemas.microsoft.com/office/drawing/2014/main" id="{EB32EB1B-3817-F733-D83A-92C629489B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3763565" y="1376360"/>
            <a:ext cx="747713" cy="74771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5E90040-8124-9F57-5833-C13E2FA3AC43}"/>
              </a:ext>
            </a:extLst>
          </p:cNvPr>
          <p:cNvSpPr txBox="1"/>
          <p:nvPr/>
        </p:nvSpPr>
        <p:spPr>
          <a:xfrm>
            <a:off x="10417970" y="4833937"/>
            <a:ext cx="82153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solidFill>
                  <a:srgbClr val="000000"/>
                </a:solidFill>
                <a:latin typeface="Arial"/>
                <a:ea typeface="Tahoma"/>
                <a:cs typeface="Calibri"/>
              </a:rPr>
              <a:t>103</a:t>
            </a:r>
            <a:endParaRPr lang="en-US" sz="2400" b="1">
              <a:solidFill>
                <a:srgbClr val="000000"/>
              </a:solidFill>
              <a:latin typeface="Arial"/>
              <a:ea typeface="Tahoma"/>
              <a:cs typeface="Tahoma"/>
            </a:endParaRPr>
          </a:p>
        </p:txBody>
      </p:sp>
      <p:pic>
        <p:nvPicPr>
          <p:cNvPr id="31" name="Graphic 31" descr="Satellite dish outline">
            <a:extLst>
              <a:ext uri="{FF2B5EF4-FFF2-40B4-BE49-F238E27FC236}">
                <a16:creationId xmlns:a16="http://schemas.microsoft.com/office/drawing/2014/main" id="{C1A56B6D-3019-E1CC-2568-5478A16B02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44690" y="1971676"/>
            <a:ext cx="1057274" cy="1057274"/>
          </a:xfrm>
          <a:prstGeom prst="rect">
            <a:avLst/>
          </a:prstGeom>
        </p:spPr>
      </p:pic>
      <p:sp>
        <p:nvSpPr>
          <p:cNvPr id="32" name="Arc 31">
            <a:extLst>
              <a:ext uri="{FF2B5EF4-FFF2-40B4-BE49-F238E27FC236}">
                <a16:creationId xmlns:a16="http://schemas.microsoft.com/office/drawing/2014/main" id="{C55E4BF6-8895-D6E8-D66C-BE18A6A14C47}"/>
              </a:ext>
            </a:extLst>
          </p:cNvPr>
          <p:cNvSpPr/>
          <p:nvPr/>
        </p:nvSpPr>
        <p:spPr>
          <a:xfrm>
            <a:off x="5287565" y="1900236"/>
            <a:ext cx="916781" cy="916781"/>
          </a:xfrm>
          <a:prstGeom prst="arc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D35174AD-0F4D-C416-6C82-FAB5D3E931C3}"/>
              </a:ext>
            </a:extLst>
          </p:cNvPr>
          <p:cNvSpPr/>
          <p:nvPr/>
        </p:nvSpPr>
        <p:spPr>
          <a:xfrm rot="120000">
            <a:off x="5037533" y="1656158"/>
            <a:ext cx="1416843" cy="1404937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8555DBB9-DFC3-9D16-D8DA-1B4F74C07BC1}"/>
              </a:ext>
            </a:extLst>
          </p:cNvPr>
          <p:cNvSpPr/>
          <p:nvPr/>
        </p:nvSpPr>
        <p:spPr>
          <a:xfrm rot="360000">
            <a:off x="4835128" y="1435893"/>
            <a:ext cx="1827608" cy="1839514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5" name="Graphic 35" descr="Comb outline">
            <a:extLst>
              <a:ext uri="{FF2B5EF4-FFF2-40B4-BE49-F238E27FC236}">
                <a16:creationId xmlns:a16="http://schemas.microsoft.com/office/drawing/2014/main" id="{22D0A360-2BAB-F02A-97CF-33F569D70C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33097" y="1394222"/>
            <a:ext cx="1593056" cy="1593056"/>
          </a:xfrm>
          <a:prstGeom prst="rect">
            <a:avLst/>
          </a:prstGeom>
        </p:spPr>
      </p:pic>
      <p:pic>
        <p:nvPicPr>
          <p:cNvPr id="38" name="Graphic 38" descr="Thermometer with solid fill">
            <a:extLst>
              <a:ext uri="{FF2B5EF4-FFF2-40B4-BE49-F238E27FC236}">
                <a16:creationId xmlns:a16="http://schemas.microsoft.com/office/drawing/2014/main" id="{FE9617EA-CC39-E7D4-2F6E-11E9FBAEAC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700000">
            <a:off x="10175081" y="1441847"/>
            <a:ext cx="914400" cy="914400"/>
          </a:xfrm>
          <a:prstGeom prst="rect">
            <a:avLst/>
          </a:prstGeom>
        </p:spPr>
      </p:pic>
      <p:pic>
        <p:nvPicPr>
          <p:cNvPr id="39" name="Graphic 38" descr="Thermometer with solid fill">
            <a:extLst>
              <a:ext uri="{FF2B5EF4-FFF2-40B4-BE49-F238E27FC236}">
                <a16:creationId xmlns:a16="http://schemas.microsoft.com/office/drawing/2014/main" id="{668949EE-8007-D0E2-C5C6-194F099CD2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3500000">
            <a:off x="10478690" y="1733549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F31B1D-406B-3D1E-6774-F8A8602E50A8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Catherine Potts</a:t>
            </a:r>
          </a:p>
        </p:txBody>
      </p:sp>
      <p:pic>
        <p:nvPicPr>
          <p:cNvPr id="26" name="Picture 2" descr="Symbols of NASA | NASA">
            <a:extLst>
              <a:ext uri="{FF2B5EF4-FFF2-40B4-BE49-F238E27FC236}">
                <a16:creationId xmlns:a16="http://schemas.microsoft.com/office/drawing/2014/main" id="{58F2C528-7262-8FF8-2B02-9398CEE6C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lide Number Placeholder 2">
            <a:extLst>
              <a:ext uri="{FF2B5EF4-FFF2-40B4-BE49-F238E27FC236}">
                <a16:creationId xmlns:a16="http://schemas.microsoft.com/office/drawing/2014/main" id="{1D3A2E62-5A5A-3E84-8737-812017098119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99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E922345-5A44-5907-6A64-B64D3D6AC1EE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16</a:t>
            </a:fld>
            <a:endParaRPr lang="en-US"/>
          </a:p>
        </p:txBody>
      </p:sp>
      <p:pic>
        <p:nvPicPr>
          <p:cNvPr id="4" name="Picture 2" descr="Symbols of NASA | NASA">
            <a:extLst>
              <a:ext uri="{FF2B5EF4-FFF2-40B4-BE49-F238E27FC236}">
                <a16:creationId xmlns:a16="http://schemas.microsoft.com/office/drawing/2014/main" id="{3DB66509-EF7F-E218-8D27-3C830885F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596C2F-592B-A392-1748-7EC44B73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High Fidelity Concepts</a:t>
            </a:r>
            <a:endParaRPr lang="en-US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E35831E-A276-C717-71C4-C7E7BAF57DBD}"/>
              </a:ext>
            </a:extLst>
          </p:cNvPr>
          <p:cNvSpPr txBox="1"/>
          <p:nvPr/>
        </p:nvSpPr>
        <p:spPr>
          <a:xfrm>
            <a:off x="5424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Concentric Helical Sweep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12BED0-532D-58A5-F901-946B976793B3}"/>
              </a:ext>
            </a:extLst>
          </p:cNvPr>
          <p:cNvSpPr/>
          <p:nvPr/>
        </p:nvSpPr>
        <p:spPr>
          <a:xfrm>
            <a:off x="8241792" y="1484376"/>
            <a:ext cx="3462528" cy="34381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C2C585-9BD0-0286-281A-0D61DD960B6E}"/>
              </a:ext>
            </a:extLst>
          </p:cNvPr>
          <p:cNvGrpSpPr/>
          <p:nvPr/>
        </p:nvGrpSpPr>
        <p:grpSpPr>
          <a:xfrm>
            <a:off x="9641895" y="2256612"/>
            <a:ext cx="1885598" cy="1912676"/>
            <a:chOff x="9179365" y="2845038"/>
            <a:chExt cx="1885598" cy="19126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23D729-5432-7B3D-2813-CDA46A8F6BFC}"/>
                </a:ext>
              </a:extLst>
            </p:cNvPr>
            <p:cNvGrpSpPr/>
            <p:nvPr/>
          </p:nvGrpSpPr>
          <p:grpSpPr>
            <a:xfrm>
              <a:off x="9179365" y="3163187"/>
              <a:ext cx="742493" cy="1276378"/>
              <a:chOff x="8052817" y="3163187"/>
              <a:chExt cx="742493" cy="1276378"/>
            </a:xfrm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93E45EC9-03F9-0F4B-FB74-02EB6D2531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8DD35B49-6F66-B29B-D1DF-81E4FB37C4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306014-3CA5-095A-95DA-895B5F8D7AF2}"/>
                </a:ext>
              </a:extLst>
            </p:cNvPr>
            <p:cNvGrpSpPr/>
            <p:nvPr/>
          </p:nvGrpSpPr>
          <p:grpSpPr>
            <a:xfrm>
              <a:off x="9744720" y="2845038"/>
              <a:ext cx="742493" cy="1276378"/>
              <a:chOff x="8052817" y="3163187"/>
              <a:chExt cx="742493" cy="1276378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BCA37292-8702-B88D-E042-AF2E3213AD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3A0AA2F1-6FFD-1DB0-26B5-D23E4ED5A9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9F94341-40A8-59F8-5350-65099CBE7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2470" y="3163187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26B21B3-4CB4-DE50-4777-1E14F22EAA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2470" y="3799485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8CDFBF58-D4B6-3BEB-A178-EC919EC706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4720" y="4117634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59E42E-0B9B-DBF8-58FC-5A8AFE6FEFB2}"/>
              </a:ext>
            </a:extLst>
          </p:cNvPr>
          <p:cNvGrpSpPr/>
          <p:nvPr/>
        </p:nvGrpSpPr>
        <p:grpSpPr>
          <a:xfrm>
            <a:off x="8477559" y="2256611"/>
            <a:ext cx="1307848" cy="1912676"/>
            <a:chOff x="9179365" y="2845038"/>
            <a:chExt cx="1307848" cy="191267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E03DAD4-A70F-5DF4-20A6-D1ACD1DE5FA7}"/>
                </a:ext>
              </a:extLst>
            </p:cNvPr>
            <p:cNvGrpSpPr/>
            <p:nvPr/>
          </p:nvGrpSpPr>
          <p:grpSpPr>
            <a:xfrm>
              <a:off x="9179365" y="3163187"/>
              <a:ext cx="742493" cy="1276378"/>
              <a:chOff x="8052817" y="3163187"/>
              <a:chExt cx="742493" cy="1276378"/>
            </a:xfrm>
          </p:grpSpPr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CB0EE0AC-38E7-9F0B-7BCE-1FB12496E9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exagon 27">
                <a:extLst>
                  <a:ext uri="{FF2B5EF4-FFF2-40B4-BE49-F238E27FC236}">
                    <a16:creationId xmlns:a16="http://schemas.microsoft.com/office/drawing/2014/main" id="{57C9FF02-EAF4-192F-0FD4-8C12FCA961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F750B92-A11E-A571-6A6F-2BC4DF2E1A42}"/>
                </a:ext>
              </a:extLst>
            </p:cNvPr>
            <p:cNvGrpSpPr/>
            <p:nvPr/>
          </p:nvGrpSpPr>
          <p:grpSpPr>
            <a:xfrm>
              <a:off x="9744720" y="2845038"/>
              <a:ext cx="742493" cy="1276378"/>
              <a:chOff x="8052817" y="3163187"/>
              <a:chExt cx="742493" cy="1276378"/>
            </a:xfrm>
          </p:grpSpPr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92D2A57E-AFDA-8D7E-B887-E99096A84E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277F14C1-4222-3D96-7289-0F76B615C8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E7F2BB0F-F54C-CC0F-9401-9D1A7F0099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4720" y="4117634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DA78F83F-C86A-D889-4F70-6710A241D174}"/>
              </a:ext>
            </a:extLst>
          </p:cNvPr>
          <p:cNvSpPr/>
          <p:nvPr/>
        </p:nvSpPr>
        <p:spPr>
          <a:xfrm>
            <a:off x="1554480" y="2807208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605AD7-DDF8-0439-FB51-5C506197582E}"/>
              </a:ext>
            </a:extLst>
          </p:cNvPr>
          <p:cNvSpPr txBox="1"/>
          <p:nvPr/>
        </p:nvSpPr>
        <p:spPr>
          <a:xfrm>
            <a:off x="8150537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Honeycomb Support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89F62B8-9273-C06E-0754-5BC9AE35CF45}"/>
              </a:ext>
            </a:extLst>
          </p:cNvPr>
          <p:cNvSpPr txBox="1"/>
          <p:nvPr/>
        </p:nvSpPr>
        <p:spPr>
          <a:xfrm>
            <a:off x="4035737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Triangular Truss Concept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5F2D8A0-89A9-ABDF-2951-CAED6B185AE3}"/>
              </a:ext>
            </a:extLst>
          </p:cNvPr>
          <p:cNvSpPr/>
          <p:nvPr/>
        </p:nvSpPr>
        <p:spPr>
          <a:xfrm>
            <a:off x="4364736" y="1411224"/>
            <a:ext cx="3462528" cy="3438144"/>
          </a:xfrm>
          <a:prstGeom prst="ellipse">
            <a:avLst/>
          </a:prstGeom>
          <a:solidFill>
            <a:srgbClr val="B58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362D3D81-661E-D8EE-A4C0-A61DD2DC3628}"/>
              </a:ext>
            </a:extLst>
          </p:cNvPr>
          <p:cNvSpPr/>
          <p:nvPr/>
        </p:nvSpPr>
        <p:spPr>
          <a:xfrm>
            <a:off x="249936" y="1472184"/>
            <a:ext cx="3462528" cy="3438144"/>
          </a:xfrm>
          <a:prstGeom prst="ellipse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Graphic 9" descr="Oil Barrel outline">
            <a:extLst>
              <a:ext uri="{FF2B5EF4-FFF2-40B4-BE49-F238E27FC236}">
                <a16:creationId xmlns:a16="http://schemas.microsoft.com/office/drawing/2014/main" id="{D4BCC2E8-1926-3A8B-0FA7-72120C9C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416" y="1392936"/>
            <a:ext cx="3462528" cy="3456432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CEB1D977-86DB-B144-7BFC-428DEA0F63B0}"/>
              </a:ext>
            </a:extLst>
          </p:cNvPr>
          <p:cNvSpPr/>
          <p:nvPr/>
        </p:nvSpPr>
        <p:spPr>
          <a:xfrm>
            <a:off x="1261872" y="2648712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Graphic 8" descr="DNA outline">
            <a:extLst>
              <a:ext uri="{FF2B5EF4-FFF2-40B4-BE49-F238E27FC236}">
                <a16:creationId xmlns:a16="http://schemas.microsoft.com/office/drawing/2014/main" id="{574E4B7B-715D-C24A-68C2-FDDEA66CF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648" y="2142744"/>
            <a:ext cx="2072640" cy="2066544"/>
          </a:xfrm>
          <a:prstGeom prst="rect">
            <a:avLst/>
          </a:prstGeom>
        </p:spPr>
      </p:pic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9814175-9C79-DC27-79BA-8A041D62D7EB}"/>
              </a:ext>
            </a:extLst>
          </p:cNvPr>
          <p:cNvCxnSpPr/>
          <p:nvPr/>
        </p:nvCxnSpPr>
        <p:spPr>
          <a:xfrm>
            <a:off x="1258443" y="2224658"/>
            <a:ext cx="1517904" cy="609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C742EDF4-6079-F5A7-17D3-DEE016FCC0F0}"/>
              </a:ext>
            </a:extLst>
          </p:cNvPr>
          <p:cNvCxnSpPr/>
          <p:nvPr/>
        </p:nvCxnSpPr>
        <p:spPr>
          <a:xfrm>
            <a:off x="1261110" y="4135374"/>
            <a:ext cx="1536192" cy="121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20FB209-8D11-46C3-811E-7C02A4FD7AD6}"/>
              </a:ext>
            </a:extLst>
          </p:cNvPr>
          <p:cNvSpPr/>
          <p:nvPr/>
        </p:nvSpPr>
        <p:spPr>
          <a:xfrm>
            <a:off x="5236464" y="2471928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99454D5-1B5C-D84F-02C5-90046764DC96}"/>
              </a:ext>
            </a:extLst>
          </p:cNvPr>
          <p:cNvSpPr/>
          <p:nvPr/>
        </p:nvSpPr>
        <p:spPr>
          <a:xfrm rot="10800000">
            <a:off x="5675375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92316DFD-59E3-A47A-7958-5C2E9BDC0ECD}"/>
              </a:ext>
            </a:extLst>
          </p:cNvPr>
          <p:cNvSpPr/>
          <p:nvPr/>
        </p:nvSpPr>
        <p:spPr>
          <a:xfrm>
            <a:off x="4797551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BA0186-E80F-12C9-DBD3-2978251C2A9A}"/>
              </a:ext>
            </a:extLst>
          </p:cNvPr>
          <p:cNvSpPr/>
          <p:nvPr/>
        </p:nvSpPr>
        <p:spPr>
          <a:xfrm rot="10800000">
            <a:off x="5236463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8A15950C-01B3-CBFA-CA25-DD7BAE41EC99}"/>
              </a:ext>
            </a:extLst>
          </p:cNvPr>
          <p:cNvSpPr/>
          <p:nvPr/>
        </p:nvSpPr>
        <p:spPr>
          <a:xfrm>
            <a:off x="5675375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958C491C-0B70-D4EB-4E06-953200FAFD38}"/>
              </a:ext>
            </a:extLst>
          </p:cNvPr>
          <p:cNvSpPr/>
          <p:nvPr/>
        </p:nvSpPr>
        <p:spPr>
          <a:xfrm>
            <a:off x="6114287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F58607C8-B961-B861-A09C-E9FEF5007C0E}"/>
              </a:ext>
            </a:extLst>
          </p:cNvPr>
          <p:cNvSpPr/>
          <p:nvPr/>
        </p:nvSpPr>
        <p:spPr>
          <a:xfrm rot="10800000">
            <a:off x="6553199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15EF90CF-BF69-A7C2-8B24-80FC80E5F51F}"/>
              </a:ext>
            </a:extLst>
          </p:cNvPr>
          <p:cNvSpPr/>
          <p:nvPr/>
        </p:nvSpPr>
        <p:spPr>
          <a:xfrm rot="10800000">
            <a:off x="6114287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4756E-0EF2-8FAA-0C9C-1A4AF73EA16F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Catherine Potts</a:t>
            </a:r>
          </a:p>
        </p:txBody>
      </p:sp>
    </p:spTree>
    <p:extLst>
      <p:ext uri="{BB962C8B-B14F-4D97-AF65-F5344CB8AC3E}">
        <p14:creationId xmlns:p14="http://schemas.microsoft.com/office/powerpoint/2010/main" val="751061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E922345-5A44-5907-6A64-B64D3D6AC1EE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17</a:t>
            </a:fld>
            <a:endParaRPr lang="en-US"/>
          </a:p>
        </p:txBody>
      </p:sp>
      <p:pic>
        <p:nvPicPr>
          <p:cNvPr id="4" name="Picture 2" descr="Symbols of NASA | NASA">
            <a:extLst>
              <a:ext uri="{FF2B5EF4-FFF2-40B4-BE49-F238E27FC236}">
                <a16:creationId xmlns:a16="http://schemas.microsoft.com/office/drawing/2014/main" id="{3DB66509-EF7F-E218-8D27-3C830885F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596C2F-592B-A392-1748-7EC44B73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High Fidelity Concepts</a:t>
            </a:r>
            <a:endParaRPr lang="en-US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E35831E-A276-C717-71C4-C7E7BAF57DBD}"/>
              </a:ext>
            </a:extLst>
          </p:cNvPr>
          <p:cNvSpPr txBox="1"/>
          <p:nvPr/>
        </p:nvSpPr>
        <p:spPr>
          <a:xfrm>
            <a:off x="5424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Concentric Helical Sweep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12BED0-532D-58A5-F901-946B976793B3}"/>
              </a:ext>
            </a:extLst>
          </p:cNvPr>
          <p:cNvSpPr/>
          <p:nvPr/>
        </p:nvSpPr>
        <p:spPr>
          <a:xfrm>
            <a:off x="8241792" y="1484376"/>
            <a:ext cx="3462528" cy="34381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C2C585-9BD0-0286-281A-0D61DD960B6E}"/>
              </a:ext>
            </a:extLst>
          </p:cNvPr>
          <p:cNvGrpSpPr/>
          <p:nvPr/>
        </p:nvGrpSpPr>
        <p:grpSpPr>
          <a:xfrm>
            <a:off x="9641895" y="2256612"/>
            <a:ext cx="1885598" cy="1912676"/>
            <a:chOff x="9179365" y="2845038"/>
            <a:chExt cx="1885598" cy="19126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23D729-5432-7B3D-2813-CDA46A8F6BFC}"/>
                </a:ext>
              </a:extLst>
            </p:cNvPr>
            <p:cNvGrpSpPr/>
            <p:nvPr/>
          </p:nvGrpSpPr>
          <p:grpSpPr>
            <a:xfrm>
              <a:off x="9179365" y="3163187"/>
              <a:ext cx="742493" cy="1276378"/>
              <a:chOff x="8052817" y="3163187"/>
              <a:chExt cx="742493" cy="1276378"/>
            </a:xfrm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93E45EC9-03F9-0F4B-FB74-02EB6D2531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8DD35B49-6F66-B29B-D1DF-81E4FB37C4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306014-3CA5-095A-95DA-895B5F8D7AF2}"/>
                </a:ext>
              </a:extLst>
            </p:cNvPr>
            <p:cNvGrpSpPr/>
            <p:nvPr/>
          </p:nvGrpSpPr>
          <p:grpSpPr>
            <a:xfrm>
              <a:off x="9744720" y="2845038"/>
              <a:ext cx="742493" cy="1276378"/>
              <a:chOff x="8052817" y="3163187"/>
              <a:chExt cx="742493" cy="1276378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BCA37292-8702-B88D-E042-AF2E3213AD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3A0AA2F1-6FFD-1DB0-26B5-D23E4ED5A9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9F94341-40A8-59F8-5350-65099CBE7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2470" y="3163187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26B21B3-4CB4-DE50-4777-1E14F22EAA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2470" y="3799485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8CDFBF58-D4B6-3BEB-A178-EC919EC706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4720" y="4117634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59E42E-0B9B-DBF8-58FC-5A8AFE6FEFB2}"/>
              </a:ext>
            </a:extLst>
          </p:cNvPr>
          <p:cNvGrpSpPr/>
          <p:nvPr/>
        </p:nvGrpSpPr>
        <p:grpSpPr>
          <a:xfrm>
            <a:off x="8477559" y="2256611"/>
            <a:ext cx="1307848" cy="1912676"/>
            <a:chOff x="9179365" y="2845038"/>
            <a:chExt cx="1307848" cy="191267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E03DAD4-A70F-5DF4-20A6-D1ACD1DE5FA7}"/>
                </a:ext>
              </a:extLst>
            </p:cNvPr>
            <p:cNvGrpSpPr/>
            <p:nvPr/>
          </p:nvGrpSpPr>
          <p:grpSpPr>
            <a:xfrm>
              <a:off x="9179365" y="3163187"/>
              <a:ext cx="742493" cy="1276378"/>
              <a:chOff x="8052817" y="3163187"/>
              <a:chExt cx="742493" cy="1276378"/>
            </a:xfrm>
          </p:grpSpPr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CB0EE0AC-38E7-9F0B-7BCE-1FB12496E9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exagon 27">
                <a:extLst>
                  <a:ext uri="{FF2B5EF4-FFF2-40B4-BE49-F238E27FC236}">
                    <a16:creationId xmlns:a16="http://schemas.microsoft.com/office/drawing/2014/main" id="{57C9FF02-EAF4-192F-0FD4-8C12FCA961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F750B92-A11E-A571-6A6F-2BC4DF2E1A42}"/>
                </a:ext>
              </a:extLst>
            </p:cNvPr>
            <p:cNvGrpSpPr/>
            <p:nvPr/>
          </p:nvGrpSpPr>
          <p:grpSpPr>
            <a:xfrm>
              <a:off x="9744720" y="2845038"/>
              <a:ext cx="742493" cy="1276378"/>
              <a:chOff x="8052817" y="3163187"/>
              <a:chExt cx="742493" cy="1276378"/>
            </a:xfrm>
          </p:grpSpPr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92D2A57E-AFDA-8D7E-B887-E99096A84E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277F14C1-4222-3D96-7289-0F76B615C8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E7F2BB0F-F54C-CC0F-9401-9D1A7F0099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4720" y="4117634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DA78F83F-C86A-D889-4F70-6710A241D174}"/>
              </a:ext>
            </a:extLst>
          </p:cNvPr>
          <p:cNvSpPr/>
          <p:nvPr/>
        </p:nvSpPr>
        <p:spPr>
          <a:xfrm>
            <a:off x="1554480" y="2807208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605AD7-DDF8-0439-FB51-5C506197582E}"/>
              </a:ext>
            </a:extLst>
          </p:cNvPr>
          <p:cNvSpPr txBox="1"/>
          <p:nvPr/>
        </p:nvSpPr>
        <p:spPr>
          <a:xfrm>
            <a:off x="8150537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Honeycomb Support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89F62B8-9273-C06E-0754-5BC9AE35CF45}"/>
              </a:ext>
            </a:extLst>
          </p:cNvPr>
          <p:cNvSpPr txBox="1"/>
          <p:nvPr/>
        </p:nvSpPr>
        <p:spPr>
          <a:xfrm>
            <a:off x="4035737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Triangular Truss Concept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5F2D8A0-89A9-ABDF-2951-CAED6B185AE3}"/>
              </a:ext>
            </a:extLst>
          </p:cNvPr>
          <p:cNvSpPr/>
          <p:nvPr/>
        </p:nvSpPr>
        <p:spPr>
          <a:xfrm>
            <a:off x="4364736" y="1411224"/>
            <a:ext cx="3462528" cy="3438144"/>
          </a:xfrm>
          <a:prstGeom prst="ellipse">
            <a:avLst/>
          </a:prstGeom>
          <a:solidFill>
            <a:srgbClr val="B58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362D3D81-661E-D8EE-A4C0-A61DD2DC3628}"/>
              </a:ext>
            </a:extLst>
          </p:cNvPr>
          <p:cNvSpPr/>
          <p:nvPr/>
        </p:nvSpPr>
        <p:spPr>
          <a:xfrm>
            <a:off x="249936" y="1472184"/>
            <a:ext cx="3462528" cy="3438144"/>
          </a:xfrm>
          <a:prstGeom prst="ellipse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Graphic 9" descr="Oil Barrel outline">
            <a:extLst>
              <a:ext uri="{FF2B5EF4-FFF2-40B4-BE49-F238E27FC236}">
                <a16:creationId xmlns:a16="http://schemas.microsoft.com/office/drawing/2014/main" id="{D4BCC2E8-1926-3A8B-0FA7-72120C9C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416" y="1392936"/>
            <a:ext cx="3462528" cy="3456432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CEB1D977-86DB-B144-7BFC-428DEA0F63B0}"/>
              </a:ext>
            </a:extLst>
          </p:cNvPr>
          <p:cNvSpPr/>
          <p:nvPr/>
        </p:nvSpPr>
        <p:spPr>
          <a:xfrm>
            <a:off x="1261872" y="2648712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Graphic 8" descr="DNA outline">
            <a:extLst>
              <a:ext uri="{FF2B5EF4-FFF2-40B4-BE49-F238E27FC236}">
                <a16:creationId xmlns:a16="http://schemas.microsoft.com/office/drawing/2014/main" id="{574E4B7B-715D-C24A-68C2-FDDEA66CF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648" y="2142744"/>
            <a:ext cx="2072640" cy="2066544"/>
          </a:xfrm>
          <a:prstGeom prst="rect">
            <a:avLst/>
          </a:prstGeom>
        </p:spPr>
      </p:pic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9814175-9C79-DC27-79BA-8A041D62D7EB}"/>
              </a:ext>
            </a:extLst>
          </p:cNvPr>
          <p:cNvCxnSpPr/>
          <p:nvPr/>
        </p:nvCxnSpPr>
        <p:spPr>
          <a:xfrm>
            <a:off x="1258443" y="2224658"/>
            <a:ext cx="1517904" cy="609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C742EDF4-6079-F5A7-17D3-DEE016FCC0F0}"/>
              </a:ext>
            </a:extLst>
          </p:cNvPr>
          <p:cNvCxnSpPr/>
          <p:nvPr/>
        </p:nvCxnSpPr>
        <p:spPr>
          <a:xfrm>
            <a:off x="1261110" y="4135374"/>
            <a:ext cx="1536192" cy="121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20FB209-8D11-46C3-811E-7C02A4FD7AD6}"/>
              </a:ext>
            </a:extLst>
          </p:cNvPr>
          <p:cNvSpPr/>
          <p:nvPr/>
        </p:nvSpPr>
        <p:spPr>
          <a:xfrm>
            <a:off x="5236464" y="2471928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99454D5-1B5C-D84F-02C5-90046764DC96}"/>
              </a:ext>
            </a:extLst>
          </p:cNvPr>
          <p:cNvSpPr/>
          <p:nvPr/>
        </p:nvSpPr>
        <p:spPr>
          <a:xfrm rot="10800000">
            <a:off x="5675375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92316DFD-59E3-A47A-7958-5C2E9BDC0ECD}"/>
              </a:ext>
            </a:extLst>
          </p:cNvPr>
          <p:cNvSpPr/>
          <p:nvPr/>
        </p:nvSpPr>
        <p:spPr>
          <a:xfrm>
            <a:off x="4797551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BA0186-E80F-12C9-DBD3-2978251C2A9A}"/>
              </a:ext>
            </a:extLst>
          </p:cNvPr>
          <p:cNvSpPr/>
          <p:nvPr/>
        </p:nvSpPr>
        <p:spPr>
          <a:xfrm rot="10800000">
            <a:off x="5236463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8A15950C-01B3-CBFA-CA25-DD7BAE41EC99}"/>
              </a:ext>
            </a:extLst>
          </p:cNvPr>
          <p:cNvSpPr/>
          <p:nvPr/>
        </p:nvSpPr>
        <p:spPr>
          <a:xfrm>
            <a:off x="5675375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958C491C-0B70-D4EB-4E06-953200FAFD38}"/>
              </a:ext>
            </a:extLst>
          </p:cNvPr>
          <p:cNvSpPr/>
          <p:nvPr/>
        </p:nvSpPr>
        <p:spPr>
          <a:xfrm>
            <a:off x="6114287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F58607C8-B961-B861-A09C-E9FEF5007C0E}"/>
              </a:ext>
            </a:extLst>
          </p:cNvPr>
          <p:cNvSpPr/>
          <p:nvPr/>
        </p:nvSpPr>
        <p:spPr>
          <a:xfrm rot="10800000">
            <a:off x="6553199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15EF90CF-BF69-A7C2-8B24-80FC80E5F51F}"/>
              </a:ext>
            </a:extLst>
          </p:cNvPr>
          <p:cNvSpPr/>
          <p:nvPr/>
        </p:nvSpPr>
        <p:spPr>
          <a:xfrm rot="10800000">
            <a:off x="6114287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4756E-0EF2-8FAA-0C9C-1A4AF73EA16F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Catherine Potts</a:t>
            </a:r>
          </a:p>
        </p:txBody>
      </p:sp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961A4006-6289-5FDC-7B98-9F6FCED2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85000"/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574" y="1373674"/>
            <a:ext cx="8101275" cy="422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55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E922345-5A44-5907-6A64-B64D3D6AC1EE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18</a:t>
            </a:fld>
            <a:endParaRPr lang="en-US"/>
          </a:p>
        </p:txBody>
      </p:sp>
      <p:pic>
        <p:nvPicPr>
          <p:cNvPr id="4" name="Picture 2" descr="Symbols of NASA | NASA">
            <a:extLst>
              <a:ext uri="{FF2B5EF4-FFF2-40B4-BE49-F238E27FC236}">
                <a16:creationId xmlns:a16="http://schemas.microsoft.com/office/drawing/2014/main" id="{3DB66509-EF7F-E218-8D27-3C830885F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596C2F-592B-A392-1748-7EC44B73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High Fidelity Concepts</a:t>
            </a:r>
            <a:endParaRPr lang="en-US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E35831E-A276-C717-71C4-C7E7BAF57DBD}"/>
              </a:ext>
            </a:extLst>
          </p:cNvPr>
          <p:cNvSpPr txBox="1"/>
          <p:nvPr/>
        </p:nvSpPr>
        <p:spPr>
          <a:xfrm>
            <a:off x="5424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Concentric Helical Sweep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12BED0-532D-58A5-F901-946B976793B3}"/>
              </a:ext>
            </a:extLst>
          </p:cNvPr>
          <p:cNvSpPr/>
          <p:nvPr/>
        </p:nvSpPr>
        <p:spPr>
          <a:xfrm>
            <a:off x="8241792" y="1484376"/>
            <a:ext cx="3462528" cy="34381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C2C585-9BD0-0286-281A-0D61DD960B6E}"/>
              </a:ext>
            </a:extLst>
          </p:cNvPr>
          <p:cNvGrpSpPr/>
          <p:nvPr/>
        </p:nvGrpSpPr>
        <p:grpSpPr>
          <a:xfrm>
            <a:off x="9641895" y="2256612"/>
            <a:ext cx="1885598" cy="1912676"/>
            <a:chOff x="9179365" y="2845038"/>
            <a:chExt cx="1885598" cy="19126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23D729-5432-7B3D-2813-CDA46A8F6BFC}"/>
                </a:ext>
              </a:extLst>
            </p:cNvPr>
            <p:cNvGrpSpPr/>
            <p:nvPr/>
          </p:nvGrpSpPr>
          <p:grpSpPr>
            <a:xfrm>
              <a:off x="9179365" y="3163187"/>
              <a:ext cx="742493" cy="1276378"/>
              <a:chOff x="8052817" y="3163187"/>
              <a:chExt cx="742493" cy="1276378"/>
            </a:xfrm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93E45EC9-03F9-0F4B-FB74-02EB6D2531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8DD35B49-6F66-B29B-D1DF-81E4FB37C4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306014-3CA5-095A-95DA-895B5F8D7AF2}"/>
                </a:ext>
              </a:extLst>
            </p:cNvPr>
            <p:cNvGrpSpPr/>
            <p:nvPr/>
          </p:nvGrpSpPr>
          <p:grpSpPr>
            <a:xfrm>
              <a:off x="9744720" y="2845038"/>
              <a:ext cx="742493" cy="1276378"/>
              <a:chOff x="8052817" y="3163187"/>
              <a:chExt cx="742493" cy="1276378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BCA37292-8702-B88D-E042-AF2E3213AD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3A0AA2F1-6FFD-1DB0-26B5-D23E4ED5A9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9F94341-40A8-59F8-5350-65099CBE7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2470" y="3163187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26B21B3-4CB4-DE50-4777-1E14F22EAA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2470" y="3799485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8CDFBF58-D4B6-3BEB-A178-EC919EC706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4720" y="4117634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59E42E-0B9B-DBF8-58FC-5A8AFE6FEFB2}"/>
              </a:ext>
            </a:extLst>
          </p:cNvPr>
          <p:cNvGrpSpPr/>
          <p:nvPr/>
        </p:nvGrpSpPr>
        <p:grpSpPr>
          <a:xfrm>
            <a:off x="8477559" y="2256611"/>
            <a:ext cx="1307848" cy="1912676"/>
            <a:chOff x="9179365" y="2845038"/>
            <a:chExt cx="1307848" cy="191267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E03DAD4-A70F-5DF4-20A6-D1ACD1DE5FA7}"/>
                </a:ext>
              </a:extLst>
            </p:cNvPr>
            <p:cNvGrpSpPr/>
            <p:nvPr/>
          </p:nvGrpSpPr>
          <p:grpSpPr>
            <a:xfrm>
              <a:off x="9179365" y="3163187"/>
              <a:ext cx="742493" cy="1276378"/>
              <a:chOff x="8052817" y="3163187"/>
              <a:chExt cx="742493" cy="1276378"/>
            </a:xfrm>
          </p:grpSpPr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CB0EE0AC-38E7-9F0B-7BCE-1FB12496E9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exagon 27">
                <a:extLst>
                  <a:ext uri="{FF2B5EF4-FFF2-40B4-BE49-F238E27FC236}">
                    <a16:creationId xmlns:a16="http://schemas.microsoft.com/office/drawing/2014/main" id="{57C9FF02-EAF4-192F-0FD4-8C12FCA961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F750B92-A11E-A571-6A6F-2BC4DF2E1A42}"/>
                </a:ext>
              </a:extLst>
            </p:cNvPr>
            <p:cNvGrpSpPr/>
            <p:nvPr/>
          </p:nvGrpSpPr>
          <p:grpSpPr>
            <a:xfrm>
              <a:off x="9744720" y="2845038"/>
              <a:ext cx="742493" cy="1276378"/>
              <a:chOff x="8052817" y="3163187"/>
              <a:chExt cx="742493" cy="1276378"/>
            </a:xfrm>
          </p:grpSpPr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92D2A57E-AFDA-8D7E-B887-E99096A84E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277F14C1-4222-3D96-7289-0F76B615C8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E7F2BB0F-F54C-CC0F-9401-9D1A7F0099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4720" y="4117634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DA78F83F-C86A-D889-4F70-6710A241D174}"/>
              </a:ext>
            </a:extLst>
          </p:cNvPr>
          <p:cNvSpPr/>
          <p:nvPr/>
        </p:nvSpPr>
        <p:spPr>
          <a:xfrm>
            <a:off x="1554480" y="2807208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605AD7-DDF8-0439-FB51-5C506197582E}"/>
              </a:ext>
            </a:extLst>
          </p:cNvPr>
          <p:cNvSpPr txBox="1"/>
          <p:nvPr/>
        </p:nvSpPr>
        <p:spPr>
          <a:xfrm>
            <a:off x="8150537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Honeycomb Support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89F62B8-9273-C06E-0754-5BC9AE35CF45}"/>
              </a:ext>
            </a:extLst>
          </p:cNvPr>
          <p:cNvSpPr txBox="1"/>
          <p:nvPr/>
        </p:nvSpPr>
        <p:spPr>
          <a:xfrm>
            <a:off x="4035737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Triangular Truss Concept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5F2D8A0-89A9-ABDF-2951-CAED6B185AE3}"/>
              </a:ext>
            </a:extLst>
          </p:cNvPr>
          <p:cNvSpPr/>
          <p:nvPr/>
        </p:nvSpPr>
        <p:spPr>
          <a:xfrm>
            <a:off x="4364736" y="1411224"/>
            <a:ext cx="3462528" cy="3438144"/>
          </a:xfrm>
          <a:prstGeom prst="ellipse">
            <a:avLst/>
          </a:prstGeom>
          <a:solidFill>
            <a:srgbClr val="B58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362D3D81-661E-D8EE-A4C0-A61DD2DC3628}"/>
              </a:ext>
            </a:extLst>
          </p:cNvPr>
          <p:cNvSpPr/>
          <p:nvPr/>
        </p:nvSpPr>
        <p:spPr>
          <a:xfrm>
            <a:off x="249936" y="1472184"/>
            <a:ext cx="3462528" cy="3438144"/>
          </a:xfrm>
          <a:prstGeom prst="ellipse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Graphic 9" descr="Oil Barrel outline">
            <a:extLst>
              <a:ext uri="{FF2B5EF4-FFF2-40B4-BE49-F238E27FC236}">
                <a16:creationId xmlns:a16="http://schemas.microsoft.com/office/drawing/2014/main" id="{D4BCC2E8-1926-3A8B-0FA7-72120C9C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416" y="1392936"/>
            <a:ext cx="3462528" cy="3456432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CEB1D977-86DB-B144-7BFC-428DEA0F63B0}"/>
              </a:ext>
            </a:extLst>
          </p:cNvPr>
          <p:cNvSpPr/>
          <p:nvPr/>
        </p:nvSpPr>
        <p:spPr>
          <a:xfrm>
            <a:off x="1261872" y="2648712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Graphic 8" descr="DNA outline">
            <a:extLst>
              <a:ext uri="{FF2B5EF4-FFF2-40B4-BE49-F238E27FC236}">
                <a16:creationId xmlns:a16="http://schemas.microsoft.com/office/drawing/2014/main" id="{574E4B7B-715D-C24A-68C2-FDDEA66CF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648" y="2142744"/>
            <a:ext cx="2072640" cy="2066544"/>
          </a:xfrm>
          <a:prstGeom prst="rect">
            <a:avLst/>
          </a:prstGeom>
        </p:spPr>
      </p:pic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9814175-9C79-DC27-79BA-8A041D62D7EB}"/>
              </a:ext>
            </a:extLst>
          </p:cNvPr>
          <p:cNvCxnSpPr/>
          <p:nvPr/>
        </p:nvCxnSpPr>
        <p:spPr>
          <a:xfrm>
            <a:off x="1258443" y="2224658"/>
            <a:ext cx="1517904" cy="609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C742EDF4-6079-F5A7-17D3-DEE016FCC0F0}"/>
              </a:ext>
            </a:extLst>
          </p:cNvPr>
          <p:cNvCxnSpPr/>
          <p:nvPr/>
        </p:nvCxnSpPr>
        <p:spPr>
          <a:xfrm>
            <a:off x="1261110" y="4135374"/>
            <a:ext cx="1536192" cy="121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20FB209-8D11-46C3-811E-7C02A4FD7AD6}"/>
              </a:ext>
            </a:extLst>
          </p:cNvPr>
          <p:cNvSpPr/>
          <p:nvPr/>
        </p:nvSpPr>
        <p:spPr>
          <a:xfrm>
            <a:off x="5236464" y="2471928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99454D5-1B5C-D84F-02C5-90046764DC96}"/>
              </a:ext>
            </a:extLst>
          </p:cNvPr>
          <p:cNvSpPr/>
          <p:nvPr/>
        </p:nvSpPr>
        <p:spPr>
          <a:xfrm rot="10800000">
            <a:off x="5675375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92316DFD-59E3-A47A-7958-5C2E9BDC0ECD}"/>
              </a:ext>
            </a:extLst>
          </p:cNvPr>
          <p:cNvSpPr/>
          <p:nvPr/>
        </p:nvSpPr>
        <p:spPr>
          <a:xfrm>
            <a:off x="4797551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BA0186-E80F-12C9-DBD3-2978251C2A9A}"/>
              </a:ext>
            </a:extLst>
          </p:cNvPr>
          <p:cNvSpPr/>
          <p:nvPr/>
        </p:nvSpPr>
        <p:spPr>
          <a:xfrm rot="10800000">
            <a:off x="5236463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8A15950C-01B3-CBFA-CA25-DD7BAE41EC99}"/>
              </a:ext>
            </a:extLst>
          </p:cNvPr>
          <p:cNvSpPr/>
          <p:nvPr/>
        </p:nvSpPr>
        <p:spPr>
          <a:xfrm>
            <a:off x="5675375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958C491C-0B70-D4EB-4E06-953200FAFD38}"/>
              </a:ext>
            </a:extLst>
          </p:cNvPr>
          <p:cNvSpPr/>
          <p:nvPr/>
        </p:nvSpPr>
        <p:spPr>
          <a:xfrm>
            <a:off x="6114287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F58607C8-B961-B861-A09C-E9FEF5007C0E}"/>
              </a:ext>
            </a:extLst>
          </p:cNvPr>
          <p:cNvSpPr/>
          <p:nvPr/>
        </p:nvSpPr>
        <p:spPr>
          <a:xfrm rot="10800000">
            <a:off x="6553199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15EF90CF-BF69-A7C2-8B24-80FC80E5F51F}"/>
              </a:ext>
            </a:extLst>
          </p:cNvPr>
          <p:cNvSpPr/>
          <p:nvPr/>
        </p:nvSpPr>
        <p:spPr>
          <a:xfrm rot="10800000">
            <a:off x="6114287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4756E-0EF2-8FAA-0C9C-1A4AF73EA16F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Catherine Potts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A4D2049-0FDD-02D0-3592-3755FA805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85000"/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528" y="1238836"/>
            <a:ext cx="4144322" cy="422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A09A8B65-E656-8484-36BB-29BF984E0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85000"/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5" y="1411224"/>
            <a:ext cx="4144322" cy="422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1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E922345-5A44-5907-6A64-B64D3D6AC1EE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19</a:t>
            </a:fld>
            <a:endParaRPr lang="en-US"/>
          </a:p>
        </p:txBody>
      </p:sp>
      <p:pic>
        <p:nvPicPr>
          <p:cNvPr id="4" name="Picture 2" descr="Symbols of NASA | NASA">
            <a:extLst>
              <a:ext uri="{FF2B5EF4-FFF2-40B4-BE49-F238E27FC236}">
                <a16:creationId xmlns:a16="http://schemas.microsoft.com/office/drawing/2014/main" id="{3DB66509-EF7F-E218-8D27-3C830885F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D596C2F-592B-A392-1748-7EC44B73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High Fidelity Concepts</a:t>
            </a:r>
            <a:endParaRPr lang="en-US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CE35831E-A276-C717-71C4-C7E7BAF57DBD}"/>
              </a:ext>
            </a:extLst>
          </p:cNvPr>
          <p:cNvSpPr txBox="1"/>
          <p:nvPr/>
        </p:nvSpPr>
        <p:spPr>
          <a:xfrm>
            <a:off x="5424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Concentric Helical Sweep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12BED0-532D-58A5-F901-946B976793B3}"/>
              </a:ext>
            </a:extLst>
          </p:cNvPr>
          <p:cNvSpPr/>
          <p:nvPr/>
        </p:nvSpPr>
        <p:spPr>
          <a:xfrm>
            <a:off x="8241792" y="1484376"/>
            <a:ext cx="3462528" cy="34381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C2C585-9BD0-0286-281A-0D61DD960B6E}"/>
              </a:ext>
            </a:extLst>
          </p:cNvPr>
          <p:cNvGrpSpPr/>
          <p:nvPr/>
        </p:nvGrpSpPr>
        <p:grpSpPr>
          <a:xfrm>
            <a:off x="9641895" y="2256612"/>
            <a:ext cx="1885598" cy="1912676"/>
            <a:chOff x="9179365" y="2845038"/>
            <a:chExt cx="1885598" cy="19126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C23D729-5432-7B3D-2813-CDA46A8F6BFC}"/>
                </a:ext>
              </a:extLst>
            </p:cNvPr>
            <p:cNvGrpSpPr/>
            <p:nvPr/>
          </p:nvGrpSpPr>
          <p:grpSpPr>
            <a:xfrm>
              <a:off x="9179365" y="3163187"/>
              <a:ext cx="742493" cy="1276378"/>
              <a:chOff x="8052817" y="3163187"/>
              <a:chExt cx="742493" cy="1276378"/>
            </a:xfrm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id="{93E45EC9-03F9-0F4B-FB74-02EB6D2531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8DD35B49-6F66-B29B-D1DF-81E4FB37C4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306014-3CA5-095A-95DA-895B5F8D7AF2}"/>
                </a:ext>
              </a:extLst>
            </p:cNvPr>
            <p:cNvGrpSpPr/>
            <p:nvPr/>
          </p:nvGrpSpPr>
          <p:grpSpPr>
            <a:xfrm>
              <a:off x="9744720" y="2845038"/>
              <a:ext cx="742493" cy="1276378"/>
              <a:chOff x="8052817" y="3163187"/>
              <a:chExt cx="742493" cy="1276378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id="{BCA37292-8702-B88D-E042-AF2E3213AD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3A0AA2F1-6FFD-1DB0-26B5-D23E4ED5A9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9F94341-40A8-59F8-5350-65099CBE7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2470" y="3163187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226B21B3-4CB4-DE50-4777-1E14F22EAA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22470" y="3799485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8CDFBF58-D4B6-3BEB-A178-EC919EC706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4720" y="4117634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59E42E-0B9B-DBF8-58FC-5A8AFE6FEFB2}"/>
              </a:ext>
            </a:extLst>
          </p:cNvPr>
          <p:cNvGrpSpPr/>
          <p:nvPr/>
        </p:nvGrpSpPr>
        <p:grpSpPr>
          <a:xfrm>
            <a:off x="8477559" y="2256611"/>
            <a:ext cx="1307848" cy="1912676"/>
            <a:chOff x="9179365" y="2845038"/>
            <a:chExt cx="1307848" cy="191267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E03DAD4-A70F-5DF4-20A6-D1ACD1DE5FA7}"/>
                </a:ext>
              </a:extLst>
            </p:cNvPr>
            <p:cNvGrpSpPr/>
            <p:nvPr/>
          </p:nvGrpSpPr>
          <p:grpSpPr>
            <a:xfrm>
              <a:off x="9179365" y="3163187"/>
              <a:ext cx="742493" cy="1276378"/>
              <a:chOff x="8052817" y="3163187"/>
              <a:chExt cx="742493" cy="1276378"/>
            </a:xfrm>
          </p:grpSpPr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CB0EE0AC-38E7-9F0B-7BCE-1FB12496E9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Hexagon 27">
                <a:extLst>
                  <a:ext uri="{FF2B5EF4-FFF2-40B4-BE49-F238E27FC236}">
                    <a16:creationId xmlns:a16="http://schemas.microsoft.com/office/drawing/2014/main" id="{57C9FF02-EAF4-192F-0FD4-8C12FCA961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F750B92-A11E-A571-6A6F-2BC4DF2E1A42}"/>
                </a:ext>
              </a:extLst>
            </p:cNvPr>
            <p:cNvGrpSpPr/>
            <p:nvPr/>
          </p:nvGrpSpPr>
          <p:grpSpPr>
            <a:xfrm>
              <a:off x="9744720" y="2845038"/>
              <a:ext cx="742493" cy="1276378"/>
              <a:chOff x="8052817" y="3163187"/>
              <a:chExt cx="742493" cy="1276378"/>
            </a:xfrm>
          </p:grpSpPr>
          <p:sp>
            <p:nvSpPr>
              <p:cNvPr id="25" name="Hexagon 24">
                <a:extLst>
                  <a:ext uri="{FF2B5EF4-FFF2-40B4-BE49-F238E27FC236}">
                    <a16:creationId xmlns:a16="http://schemas.microsoft.com/office/drawing/2014/main" id="{92D2A57E-AFDA-8D7E-B887-E99096A84E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163187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exagon 25">
                <a:extLst>
                  <a:ext uri="{FF2B5EF4-FFF2-40B4-BE49-F238E27FC236}">
                    <a16:creationId xmlns:a16="http://schemas.microsoft.com/office/drawing/2014/main" id="{277F14C1-4222-3D96-7289-0F76B615C8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52817" y="3799485"/>
                <a:ext cx="742493" cy="640080"/>
              </a:xfrm>
              <a:prstGeom prst="hexagon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E7F2BB0F-F54C-CC0F-9401-9D1A7F0099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4720" y="4117634"/>
              <a:ext cx="742493" cy="640080"/>
            </a:xfrm>
            <a:prstGeom prst="hexag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DA78F83F-C86A-D889-4F70-6710A241D174}"/>
              </a:ext>
            </a:extLst>
          </p:cNvPr>
          <p:cNvSpPr/>
          <p:nvPr/>
        </p:nvSpPr>
        <p:spPr>
          <a:xfrm>
            <a:off x="1554480" y="2807208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605AD7-DDF8-0439-FB51-5C506197582E}"/>
              </a:ext>
            </a:extLst>
          </p:cNvPr>
          <p:cNvSpPr txBox="1"/>
          <p:nvPr/>
        </p:nvSpPr>
        <p:spPr>
          <a:xfrm>
            <a:off x="8150537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Honeycomb Support Concept</a:t>
            </a:r>
            <a:endParaRPr lang="en-US">
              <a:latin typeface="Arial"/>
              <a:ea typeface="Tahoma"/>
              <a:cs typeface="Tahoma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89F62B8-9273-C06E-0754-5BC9AE35CF45}"/>
              </a:ext>
            </a:extLst>
          </p:cNvPr>
          <p:cNvSpPr txBox="1"/>
          <p:nvPr/>
        </p:nvSpPr>
        <p:spPr>
          <a:xfrm>
            <a:off x="4035737" y="4935981"/>
            <a:ext cx="411629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latin typeface="Arial"/>
                <a:ea typeface="Tahoma"/>
                <a:cs typeface="Tahoma"/>
              </a:rPr>
              <a:t>Triangular Truss Concept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5F2D8A0-89A9-ABDF-2951-CAED6B185AE3}"/>
              </a:ext>
            </a:extLst>
          </p:cNvPr>
          <p:cNvSpPr/>
          <p:nvPr/>
        </p:nvSpPr>
        <p:spPr>
          <a:xfrm>
            <a:off x="4364736" y="1411224"/>
            <a:ext cx="3462528" cy="3438144"/>
          </a:xfrm>
          <a:prstGeom prst="ellipse">
            <a:avLst/>
          </a:prstGeom>
          <a:solidFill>
            <a:srgbClr val="B58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362D3D81-661E-D8EE-A4C0-A61DD2DC3628}"/>
              </a:ext>
            </a:extLst>
          </p:cNvPr>
          <p:cNvSpPr/>
          <p:nvPr/>
        </p:nvSpPr>
        <p:spPr>
          <a:xfrm>
            <a:off x="249936" y="1472184"/>
            <a:ext cx="3462528" cy="3438144"/>
          </a:xfrm>
          <a:prstGeom prst="ellipse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Graphic 9" descr="Oil Barrel outline">
            <a:extLst>
              <a:ext uri="{FF2B5EF4-FFF2-40B4-BE49-F238E27FC236}">
                <a16:creationId xmlns:a16="http://schemas.microsoft.com/office/drawing/2014/main" id="{D4BCC2E8-1926-3A8B-0FA7-72120C9C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0416" y="1392936"/>
            <a:ext cx="3462528" cy="3456432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CEB1D977-86DB-B144-7BFC-428DEA0F63B0}"/>
              </a:ext>
            </a:extLst>
          </p:cNvPr>
          <p:cNvSpPr/>
          <p:nvPr/>
        </p:nvSpPr>
        <p:spPr>
          <a:xfrm>
            <a:off x="1261872" y="2648712"/>
            <a:ext cx="1517904" cy="1450848"/>
          </a:xfrm>
          <a:prstGeom prst="rect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Graphic 8" descr="DNA outline">
            <a:extLst>
              <a:ext uri="{FF2B5EF4-FFF2-40B4-BE49-F238E27FC236}">
                <a16:creationId xmlns:a16="http://schemas.microsoft.com/office/drawing/2014/main" id="{574E4B7B-715D-C24A-68C2-FDDEA66CF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3648" y="2142744"/>
            <a:ext cx="2072640" cy="2066544"/>
          </a:xfrm>
          <a:prstGeom prst="rect">
            <a:avLst/>
          </a:prstGeom>
        </p:spPr>
      </p:pic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9814175-9C79-DC27-79BA-8A041D62D7EB}"/>
              </a:ext>
            </a:extLst>
          </p:cNvPr>
          <p:cNvCxnSpPr/>
          <p:nvPr/>
        </p:nvCxnSpPr>
        <p:spPr>
          <a:xfrm>
            <a:off x="1258443" y="2224658"/>
            <a:ext cx="1517904" cy="609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C742EDF4-6079-F5A7-17D3-DEE016FCC0F0}"/>
              </a:ext>
            </a:extLst>
          </p:cNvPr>
          <p:cNvCxnSpPr/>
          <p:nvPr/>
        </p:nvCxnSpPr>
        <p:spPr>
          <a:xfrm>
            <a:off x="1261110" y="4135374"/>
            <a:ext cx="1536192" cy="12192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820FB209-8D11-46C3-811E-7C02A4FD7AD6}"/>
              </a:ext>
            </a:extLst>
          </p:cNvPr>
          <p:cNvSpPr/>
          <p:nvPr/>
        </p:nvSpPr>
        <p:spPr>
          <a:xfrm>
            <a:off x="5236464" y="2471928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799454D5-1B5C-D84F-02C5-90046764DC96}"/>
              </a:ext>
            </a:extLst>
          </p:cNvPr>
          <p:cNvSpPr/>
          <p:nvPr/>
        </p:nvSpPr>
        <p:spPr>
          <a:xfrm rot="10800000">
            <a:off x="5675375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92316DFD-59E3-A47A-7958-5C2E9BDC0ECD}"/>
              </a:ext>
            </a:extLst>
          </p:cNvPr>
          <p:cNvSpPr/>
          <p:nvPr/>
        </p:nvSpPr>
        <p:spPr>
          <a:xfrm>
            <a:off x="4797551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BA0186-E80F-12C9-DBD3-2978251C2A9A}"/>
              </a:ext>
            </a:extLst>
          </p:cNvPr>
          <p:cNvSpPr/>
          <p:nvPr/>
        </p:nvSpPr>
        <p:spPr>
          <a:xfrm rot="10800000">
            <a:off x="5236463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8A15950C-01B3-CBFA-CA25-DD7BAE41EC99}"/>
              </a:ext>
            </a:extLst>
          </p:cNvPr>
          <p:cNvSpPr/>
          <p:nvPr/>
        </p:nvSpPr>
        <p:spPr>
          <a:xfrm>
            <a:off x="5675375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958C491C-0B70-D4EB-4E06-953200FAFD38}"/>
              </a:ext>
            </a:extLst>
          </p:cNvPr>
          <p:cNvSpPr/>
          <p:nvPr/>
        </p:nvSpPr>
        <p:spPr>
          <a:xfrm>
            <a:off x="6114287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F58607C8-B961-B861-A09C-E9FEF5007C0E}"/>
              </a:ext>
            </a:extLst>
          </p:cNvPr>
          <p:cNvSpPr/>
          <p:nvPr/>
        </p:nvSpPr>
        <p:spPr>
          <a:xfrm rot="10800000">
            <a:off x="6553199" y="2471927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15EF90CF-BF69-A7C2-8B24-80FC80E5F51F}"/>
              </a:ext>
            </a:extLst>
          </p:cNvPr>
          <p:cNvSpPr/>
          <p:nvPr/>
        </p:nvSpPr>
        <p:spPr>
          <a:xfrm rot="10800000">
            <a:off x="6114287" y="3215639"/>
            <a:ext cx="877824" cy="743712"/>
          </a:xfrm>
          <a:prstGeom prst="triangl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4756E-0EF2-8FAA-0C9C-1A4AF73EA16F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Catherine Potts</a:t>
            </a:r>
          </a:p>
        </p:txBody>
      </p:sp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BBFAF98A-F64F-7FAF-5F3E-CFB9D0B63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85000"/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4" y="1411224"/>
            <a:ext cx="7959791" cy="422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45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50AF06-A8FC-4B2F-AABF-051BAE85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A1825-83A1-406C-85B7-E22C8CC8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32253" y="6133160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B427DE-CE19-4AB0-8BB1-C4BDCD0C545A}"/>
              </a:ext>
            </a:extLst>
          </p:cNvPr>
          <p:cNvSpPr txBox="1"/>
          <p:nvPr/>
        </p:nvSpPr>
        <p:spPr>
          <a:xfrm>
            <a:off x="10002920" y="4787264"/>
            <a:ext cx="189026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Dane Seal</a:t>
            </a:r>
          </a:p>
          <a:p>
            <a:pPr algn="ctr"/>
            <a:r>
              <a:rPr lang="en-US" i="1">
                <a:latin typeface="Arial"/>
                <a:cs typeface="Arial"/>
              </a:rPr>
              <a:t>Design Engineer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76B719-6DCC-434E-B4D6-19008C46845D}"/>
              </a:ext>
            </a:extLst>
          </p:cNvPr>
          <p:cNvGrpSpPr/>
          <p:nvPr/>
        </p:nvGrpSpPr>
        <p:grpSpPr>
          <a:xfrm>
            <a:off x="7090645" y="2317854"/>
            <a:ext cx="2634054" cy="3115741"/>
            <a:chOff x="5472669" y="2102697"/>
            <a:chExt cx="2634054" cy="31157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D4A022-20F2-4C96-A44D-478FEF0F82F8}"/>
                </a:ext>
              </a:extLst>
            </p:cNvPr>
            <p:cNvSpPr txBox="1"/>
            <p:nvPr/>
          </p:nvSpPr>
          <p:spPr>
            <a:xfrm>
              <a:off x="5472669" y="4572107"/>
              <a:ext cx="2634054" cy="646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>
                  <a:latin typeface="Arial"/>
                  <a:cs typeface="Arial"/>
                </a:rPr>
                <a:t>Catherine Potts</a:t>
              </a:r>
            </a:p>
            <a:p>
              <a:pPr algn="ctr"/>
              <a:r>
                <a:rPr lang="en-US" i="1">
                  <a:latin typeface="Arial"/>
                  <a:cs typeface="Arial"/>
                </a:rPr>
                <a:t>Manufacturing Engineer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1144A0B-D25B-432C-BCDC-84D1827DB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6154985" y="2102697"/>
              <a:ext cx="1371471" cy="2057400"/>
            </a:xfrm>
            <a:prstGeom prst="rect">
              <a:avLst/>
            </a:prstGeom>
          </p:spPr>
        </p:pic>
      </p:grpSp>
      <p:sp>
        <p:nvSpPr>
          <p:cNvPr id="32" name="Title 4">
            <a:extLst>
              <a:ext uri="{FF2B5EF4-FFF2-40B4-BE49-F238E27FC236}">
                <a16:creationId xmlns:a16="http://schemas.microsoft.com/office/drawing/2014/main" id="{E6327034-B91A-1C79-F1B7-FB7494D0906C}"/>
              </a:ext>
            </a:extLst>
          </p:cNvPr>
          <p:cNvSpPr txBox="1">
            <a:spLocks/>
          </p:cNvSpPr>
          <p:nvPr/>
        </p:nvSpPr>
        <p:spPr>
          <a:xfrm>
            <a:off x="828343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Team Introductions</a:t>
            </a:r>
          </a:p>
        </p:txBody>
      </p:sp>
      <p:pic>
        <p:nvPicPr>
          <p:cNvPr id="8" name="Picture 2" descr="Symbols of NASA | NASA">
            <a:extLst>
              <a:ext uri="{FF2B5EF4-FFF2-40B4-BE49-F238E27FC236}">
                <a16:creationId xmlns:a16="http://schemas.microsoft.com/office/drawing/2014/main" id="{14219039-F6A1-2F05-56C1-AD362647A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394596-A13B-B73F-58A6-96BFC30EF5CE}"/>
              </a:ext>
            </a:extLst>
          </p:cNvPr>
          <p:cNvSpPr txBox="1"/>
          <p:nvPr/>
        </p:nvSpPr>
        <p:spPr>
          <a:xfrm>
            <a:off x="5194849" y="4787263"/>
            <a:ext cx="18212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Bryson Peters</a:t>
            </a:r>
          </a:p>
          <a:p>
            <a:pPr algn="ctr"/>
            <a:r>
              <a:rPr lang="en-US" i="1">
                <a:latin typeface="Arial"/>
                <a:cs typeface="Arial"/>
              </a:rPr>
              <a:t>Fluids Engineer</a:t>
            </a:r>
          </a:p>
        </p:txBody>
      </p:sp>
      <p:pic>
        <p:nvPicPr>
          <p:cNvPr id="17" name="Picture 1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4ADCAD2-FEAB-C495-C1C7-177618981F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2" t="14322"/>
          <a:stretch/>
        </p:blipFill>
        <p:spPr>
          <a:xfrm>
            <a:off x="5159121" y="1867375"/>
            <a:ext cx="1873757" cy="2743200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2DD9F72D-DA02-C5C7-6E82-ECB109908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3557" y="1863973"/>
            <a:ext cx="2075664" cy="27459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76050C-F48C-6810-DCC2-12B2AF4B3EC4}"/>
              </a:ext>
            </a:extLst>
          </p:cNvPr>
          <p:cNvSpPr txBox="1"/>
          <p:nvPr/>
        </p:nvSpPr>
        <p:spPr>
          <a:xfrm>
            <a:off x="301099" y="4787263"/>
            <a:ext cx="2056974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Arial"/>
              </a:rPr>
              <a:t>Zafer Jesri</a:t>
            </a:r>
          </a:p>
          <a:p>
            <a:pPr algn="ctr"/>
            <a:r>
              <a:rPr lang="en-US" i="1">
                <a:latin typeface="Arial"/>
                <a:cs typeface="Arial"/>
              </a:rPr>
              <a:t>Systems Engineer</a:t>
            </a:r>
          </a:p>
        </p:txBody>
      </p:sp>
      <p:pic>
        <p:nvPicPr>
          <p:cNvPr id="4098" name="Picture 2" descr="Profile photo of Zafer Jesri">
            <a:extLst>
              <a:ext uri="{FF2B5EF4-FFF2-40B4-BE49-F238E27FC236}">
                <a16:creationId xmlns:a16="http://schemas.microsoft.com/office/drawing/2014/main" id="{F9A596EC-189E-CE0B-52CB-B293C60F7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9" r="14950"/>
          <a:stretch/>
        </p:blipFill>
        <p:spPr bwMode="auto">
          <a:xfrm>
            <a:off x="393025" y="1866675"/>
            <a:ext cx="188541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44CB7E58-38ED-FD5F-BFE1-DE90F10899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3752" y="1864549"/>
            <a:ext cx="2063579" cy="2747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055389-D455-CE29-05CB-FF0A5BC4C4F8}"/>
              </a:ext>
            </a:extLst>
          </p:cNvPr>
          <p:cNvSpPr txBox="1"/>
          <p:nvPr/>
        </p:nvSpPr>
        <p:spPr>
          <a:xfrm>
            <a:off x="2646294" y="4787263"/>
            <a:ext cx="201850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Arial"/>
                <a:cs typeface="Calibri"/>
              </a:rPr>
              <a:t>Trevor Lay</a:t>
            </a:r>
          </a:p>
          <a:p>
            <a:pPr algn="ctr"/>
            <a:r>
              <a:rPr lang="en-US" i="1">
                <a:latin typeface="Arial"/>
                <a:cs typeface="Arial"/>
              </a:rPr>
              <a:t>Thermal Engineer</a:t>
            </a:r>
          </a:p>
        </p:txBody>
      </p:sp>
      <p:pic>
        <p:nvPicPr>
          <p:cNvPr id="2" name="Picture 2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9233C26D-4CFE-AF7B-FA40-F0CCD6457B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9" r="658" b="4785"/>
          <a:stretch/>
        </p:blipFill>
        <p:spPr>
          <a:xfrm>
            <a:off x="7412965" y="1866529"/>
            <a:ext cx="2168128" cy="2746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53AEAB-88BB-38F3-6943-48FC47EA5044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Trevor Lay</a:t>
            </a:r>
          </a:p>
        </p:txBody>
      </p:sp>
    </p:spTree>
    <p:extLst>
      <p:ext uri="{BB962C8B-B14F-4D97-AF65-F5344CB8AC3E}">
        <p14:creationId xmlns:p14="http://schemas.microsoft.com/office/powerpoint/2010/main" val="717364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6605B-AF60-CD3A-BB74-EF2E2229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3F28FF3-7777-73A8-F813-F567B2A83CBE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8A5F9B-A0AC-B7C6-7805-34C9782B439D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8" name="Picture 2" descr="Symbols of NASA | NASA">
            <a:extLst>
              <a:ext uri="{FF2B5EF4-FFF2-40B4-BE49-F238E27FC236}">
                <a16:creationId xmlns:a16="http://schemas.microsoft.com/office/drawing/2014/main" id="{51BE7059-2D27-6DD4-8BED-DC606821F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F3A263A-6913-C71F-45BE-D36EA9507F2B}"/>
              </a:ext>
            </a:extLst>
          </p:cNvPr>
          <p:cNvGrpSpPr/>
          <p:nvPr/>
        </p:nvGrpSpPr>
        <p:grpSpPr>
          <a:xfrm>
            <a:off x="688848" y="2478024"/>
            <a:ext cx="1962912" cy="2026842"/>
            <a:chOff x="688848" y="2478024"/>
            <a:chExt cx="1962912" cy="202684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9E7139C-44D5-BAA5-4B06-63936DFB22F8}"/>
                </a:ext>
              </a:extLst>
            </p:cNvPr>
            <p:cNvSpPr/>
            <p:nvPr/>
          </p:nvSpPr>
          <p:spPr>
            <a:xfrm>
              <a:off x="688848" y="2478024"/>
              <a:ext cx="1731264" cy="159105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2F1B5650-18DC-EB6B-C818-08DD95F078FE}"/>
                </a:ext>
              </a:extLst>
            </p:cNvPr>
            <p:cNvSpPr/>
            <p:nvPr/>
          </p:nvSpPr>
          <p:spPr>
            <a:xfrm rot="18720000">
              <a:off x="1757307" y="4008042"/>
              <a:ext cx="633984" cy="35966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0E870E-CE9F-B412-A904-C6FFA1792496}"/>
                </a:ext>
              </a:extLst>
            </p:cNvPr>
            <p:cNvSpPr txBox="1"/>
            <p:nvPr/>
          </p:nvSpPr>
          <p:spPr>
            <a:xfrm>
              <a:off x="731520" y="2779776"/>
              <a:ext cx="1645920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Binary </a:t>
              </a:r>
              <a:endParaRPr lang="en-US" b="1">
                <a:latin typeface="Arial"/>
                <a:ea typeface="Tahoma"/>
                <a:cs typeface="Calibri" panose="020F0502020204030204"/>
              </a:endParaRPr>
            </a:p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Pairwise </a:t>
              </a:r>
              <a:endParaRPr lang="en-US" b="1">
                <a:latin typeface="Arial"/>
                <a:ea typeface="Tahoma"/>
                <a:cs typeface="+mn-lt"/>
              </a:endParaRPr>
            </a:p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Comparison</a:t>
              </a:r>
              <a:endParaRPr lang="en-US" b="1">
                <a:latin typeface="Arial"/>
                <a:ea typeface="Tahoma"/>
                <a:cs typeface="+mn-lt"/>
              </a:endParaRPr>
            </a:p>
            <a:p>
              <a:pPr algn="l"/>
              <a:endParaRPr lang="en-US">
                <a:latin typeface="Arial"/>
                <a:cs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7F37302-DB46-100D-E142-1A90C4E966A1}"/>
                </a:ext>
              </a:extLst>
            </p:cNvPr>
            <p:cNvSpPr/>
            <p:nvPr/>
          </p:nvSpPr>
          <p:spPr>
            <a:xfrm>
              <a:off x="2182368" y="3044952"/>
              <a:ext cx="469392" cy="457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FB2AE45-86E6-188A-01D0-D93BCEFA6DED}"/>
                </a:ext>
              </a:extLst>
            </p:cNvPr>
            <p:cNvSpPr/>
            <p:nvPr/>
          </p:nvSpPr>
          <p:spPr>
            <a:xfrm>
              <a:off x="2252091" y="3120770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Notched Right 23">
              <a:extLst>
                <a:ext uri="{FF2B5EF4-FFF2-40B4-BE49-F238E27FC236}">
                  <a16:creationId xmlns:a16="http://schemas.microsoft.com/office/drawing/2014/main" id="{170E97F8-2B2C-7A9F-7AB7-A97D027C4DF8}"/>
                </a:ext>
              </a:extLst>
            </p:cNvPr>
            <p:cNvSpPr/>
            <p:nvPr/>
          </p:nvSpPr>
          <p:spPr>
            <a:xfrm>
              <a:off x="2302002" y="3143250"/>
              <a:ext cx="225552" cy="262128"/>
            </a:xfrm>
            <a:prstGeom prst="notched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3AA21D-2467-B77A-58F0-AEE574EF89AC}"/>
              </a:ext>
            </a:extLst>
          </p:cNvPr>
          <p:cNvGrpSpPr/>
          <p:nvPr/>
        </p:nvGrpSpPr>
        <p:grpSpPr>
          <a:xfrm>
            <a:off x="2877312" y="2496312"/>
            <a:ext cx="8686799" cy="2051224"/>
            <a:chOff x="2877312" y="2496312"/>
            <a:chExt cx="8686799" cy="20512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A607E7B-D300-6A6A-BA19-8F0DA95026C2}"/>
                </a:ext>
              </a:extLst>
            </p:cNvPr>
            <p:cNvSpPr/>
            <p:nvPr/>
          </p:nvSpPr>
          <p:spPr>
            <a:xfrm>
              <a:off x="2877312" y="2496312"/>
              <a:ext cx="1731264" cy="1591056"/>
            </a:xfrm>
            <a:prstGeom prst="rect">
              <a:avLst/>
            </a:prstGeom>
            <a:solidFill>
              <a:srgbClr val="A4F5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734CEE5F-8164-B2BC-D430-515CF1D78944}"/>
                </a:ext>
              </a:extLst>
            </p:cNvPr>
            <p:cNvSpPr/>
            <p:nvPr/>
          </p:nvSpPr>
          <p:spPr>
            <a:xfrm rot="18720000">
              <a:off x="3945771" y="4026329"/>
              <a:ext cx="633984" cy="359664"/>
            </a:xfrm>
            <a:prstGeom prst="triangle">
              <a:avLst/>
            </a:prstGeom>
            <a:solidFill>
              <a:srgbClr val="20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C5A9EDA-69D9-037E-D328-457EC4D3924C}"/>
                </a:ext>
              </a:extLst>
            </p:cNvPr>
            <p:cNvSpPr txBox="1"/>
            <p:nvPr/>
          </p:nvSpPr>
          <p:spPr>
            <a:xfrm>
              <a:off x="2919984" y="2798064"/>
              <a:ext cx="1645920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House </a:t>
              </a:r>
              <a:endParaRPr lang="en-US">
                <a:latin typeface="Arial"/>
                <a:ea typeface="Tahoma"/>
                <a:cs typeface="Calibri" panose="020F0502020204030204"/>
              </a:endParaRPr>
            </a:p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Of</a:t>
              </a:r>
              <a:endParaRPr lang="en-US">
                <a:latin typeface="Arial"/>
                <a:ea typeface="Tahoma"/>
                <a:cs typeface="Calibri" panose="020F0502020204030204"/>
              </a:endParaRPr>
            </a:p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 Quality</a:t>
              </a:r>
              <a:endParaRPr lang="en-US">
                <a:latin typeface="Arial"/>
                <a:cs typeface="Calibri"/>
              </a:endParaRPr>
            </a:p>
            <a:p>
              <a:pPr algn="l"/>
              <a:endParaRPr lang="en-US">
                <a:cs typeface="Calibri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1279E25-C76E-35D6-CA23-477DF3084E56}"/>
                </a:ext>
              </a:extLst>
            </p:cNvPr>
            <p:cNvSpPr/>
            <p:nvPr/>
          </p:nvSpPr>
          <p:spPr>
            <a:xfrm>
              <a:off x="4370831" y="3063240"/>
              <a:ext cx="469392" cy="457200"/>
            </a:xfrm>
            <a:prstGeom prst="ellipse">
              <a:avLst/>
            </a:prstGeom>
            <a:solidFill>
              <a:srgbClr val="A4F5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BA3DF07-5F12-7111-4D1F-F353EE99F175}"/>
                </a:ext>
              </a:extLst>
            </p:cNvPr>
            <p:cNvSpPr/>
            <p:nvPr/>
          </p:nvSpPr>
          <p:spPr>
            <a:xfrm>
              <a:off x="4440554" y="3139058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Notched Right 29">
              <a:extLst>
                <a:ext uri="{FF2B5EF4-FFF2-40B4-BE49-F238E27FC236}">
                  <a16:creationId xmlns:a16="http://schemas.microsoft.com/office/drawing/2014/main" id="{75AD5F27-E2B3-E0AF-0AB9-267AA110F2C5}"/>
                </a:ext>
              </a:extLst>
            </p:cNvPr>
            <p:cNvSpPr/>
            <p:nvPr/>
          </p:nvSpPr>
          <p:spPr>
            <a:xfrm>
              <a:off x="4490466" y="3161538"/>
              <a:ext cx="225552" cy="262128"/>
            </a:xfrm>
            <a:prstGeom prst="notchedRightArrow">
              <a:avLst/>
            </a:prstGeom>
            <a:solidFill>
              <a:srgbClr val="205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DC721DB-D6BA-3BB6-C3B1-E5A8C4A893B4}"/>
                </a:ext>
              </a:extLst>
            </p:cNvPr>
            <p:cNvSpPr/>
            <p:nvPr/>
          </p:nvSpPr>
          <p:spPr>
            <a:xfrm>
              <a:off x="5126736" y="2514599"/>
              <a:ext cx="1731264" cy="1591056"/>
            </a:xfrm>
            <a:prstGeom prst="rect">
              <a:avLst/>
            </a:prstGeom>
            <a:solidFill>
              <a:srgbClr val="ECC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E630BF2F-4B76-5C98-5EFA-0DD0E1AD2FC5}"/>
                </a:ext>
              </a:extLst>
            </p:cNvPr>
            <p:cNvSpPr/>
            <p:nvPr/>
          </p:nvSpPr>
          <p:spPr>
            <a:xfrm rot="18720000">
              <a:off x="6195195" y="4044616"/>
              <a:ext cx="633984" cy="359664"/>
            </a:xfrm>
            <a:prstGeom prst="triangl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3D9A0F-A326-D1CF-0034-94E7FA54CFCB}"/>
                </a:ext>
              </a:extLst>
            </p:cNvPr>
            <p:cNvSpPr txBox="1"/>
            <p:nvPr/>
          </p:nvSpPr>
          <p:spPr>
            <a:xfrm>
              <a:off x="5169408" y="2980943"/>
              <a:ext cx="164592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Pugh</a:t>
              </a:r>
              <a:endParaRPr lang="en-US">
                <a:latin typeface="Arial"/>
                <a:cs typeface="Arial"/>
              </a:endParaRPr>
            </a:p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Chart</a:t>
              </a:r>
            </a:p>
            <a:p>
              <a:endParaRPr lang="en-US">
                <a:latin typeface="Arial"/>
                <a:cs typeface="Calibri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5A57E1D-3911-1CE7-7626-E62CEAF64DD3}"/>
                </a:ext>
              </a:extLst>
            </p:cNvPr>
            <p:cNvSpPr/>
            <p:nvPr/>
          </p:nvSpPr>
          <p:spPr>
            <a:xfrm>
              <a:off x="6620255" y="3081527"/>
              <a:ext cx="469392" cy="457200"/>
            </a:xfrm>
            <a:prstGeom prst="ellipse">
              <a:avLst/>
            </a:prstGeom>
            <a:solidFill>
              <a:srgbClr val="ECC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B12267E-D596-FFB0-CFD3-D5F6B65F4F2D}"/>
                </a:ext>
              </a:extLst>
            </p:cNvPr>
            <p:cNvSpPr/>
            <p:nvPr/>
          </p:nvSpPr>
          <p:spPr>
            <a:xfrm>
              <a:off x="6689978" y="3157346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Notched Right 35">
              <a:extLst>
                <a:ext uri="{FF2B5EF4-FFF2-40B4-BE49-F238E27FC236}">
                  <a16:creationId xmlns:a16="http://schemas.microsoft.com/office/drawing/2014/main" id="{1DA1D1F0-807E-9340-BD48-5A6F213550F2}"/>
                </a:ext>
              </a:extLst>
            </p:cNvPr>
            <p:cNvSpPr/>
            <p:nvPr/>
          </p:nvSpPr>
          <p:spPr>
            <a:xfrm>
              <a:off x="6739890" y="3179825"/>
              <a:ext cx="225552" cy="262128"/>
            </a:xfrm>
            <a:prstGeom prst="notchedRightArrow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9580DB3-8D9B-E425-FEBA-330F6FDFBD0D}"/>
                </a:ext>
              </a:extLst>
            </p:cNvPr>
            <p:cNvSpPr/>
            <p:nvPr/>
          </p:nvSpPr>
          <p:spPr>
            <a:xfrm>
              <a:off x="7363968" y="2520695"/>
              <a:ext cx="1731264" cy="1591056"/>
            </a:xfrm>
            <a:prstGeom prst="rect">
              <a:avLst/>
            </a:prstGeom>
            <a:solidFill>
              <a:srgbClr val="FAB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A684414F-0C20-609C-A38B-EE06A6610EA1}"/>
                </a:ext>
              </a:extLst>
            </p:cNvPr>
            <p:cNvSpPr/>
            <p:nvPr/>
          </p:nvSpPr>
          <p:spPr>
            <a:xfrm rot="18720000">
              <a:off x="8432427" y="4050712"/>
              <a:ext cx="633984" cy="359664"/>
            </a:xfrm>
            <a:prstGeom prst="triangle">
              <a:avLst/>
            </a:prstGeom>
            <a:solidFill>
              <a:srgbClr val="A11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A366328-2990-CEED-E9D1-89049CB3360E}"/>
                </a:ext>
              </a:extLst>
            </p:cNvPr>
            <p:cNvSpPr txBox="1"/>
            <p:nvPr/>
          </p:nvSpPr>
          <p:spPr>
            <a:xfrm>
              <a:off x="7406640" y="2822447"/>
              <a:ext cx="1645920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Analytical Hierarchy Process</a:t>
              </a:r>
            </a:p>
            <a:p>
              <a:pPr algn="l"/>
              <a:endParaRPr lang="en-US">
                <a:cs typeface="Calibri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0344C12-FA67-285E-1679-13E89FBEA688}"/>
                </a:ext>
              </a:extLst>
            </p:cNvPr>
            <p:cNvSpPr/>
            <p:nvPr/>
          </p:nvSpPr>
          <p:spPr>
            <a:xfrm>
              <a:off x="8857487" y="3087623"/>
              <a:ext cx="469392" cy="457200"/>
            </a:xfrm>
            <a:prstGeom prst="ellipse">
              <a:avLst/>
            </a:prstGeom>
            <a:solidFill>
              <a:srgbClr val="FAB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32A6DC5-F846-9EF8-0D2C-A12F9E020EF1}"/>
                </a:ext>
              </a:extLst>
            </p:cNvPr>
            <p:cNvSpPr/>
            <p:nvPr/>
          </p:nvSpPr>
          <p:spPr>
            <a:xfrm>
              <a:off x="8927210" y="3163442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row: Notched Right 41">
              <a:extLst>
                <a:ext uri="{FF2B5EF4-FFF2-40B4-BE49-F238E27FC236}">
                  <a16:creationId xmlns:a16="http://schemas.microsoft.com/office/drawing/2014/main" id="{273B7C05-107C-53DE-DF9C-20766972B739}"/>
                </a:ext>
              </a:extLst>
            </p:cNvPr>
            <p:cNvSpPr/>
            <p:nvPr/>
          </p:nvSpPr>
          <p:spPr>
            <a:xfrm>
              <a:off x="8977122" y="3185921"/>
              <a:ext cx="225552" cy="262128"/>
            </a:xfrm>
            <a:prstGeom prst="notchedRightArrow">
              <a:avLst/>
            </a:prstGeom>
            <a:solidFill>
              <a:srgbClr val="A11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45B0A2D-0303-F78C-BC49-D1E235B8C22E}"/>
                </a:ext>
              </a:extLst>
            </p:cNvPr>
            <p:cNvSpPr/>
            <p:nvPr/>
          </p:nvSpPr>
          <p:spPr>
            <a:xfrm>
              <a:off x="9601200" y="2502407"/>
              <a:ext cx="1731264" cy="159105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/>
              </a:endParaRPr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47E86FDC-D666-A8A9-2B51-BA23366CCE64}"/>
                </a:ext>
              </a:extLst>
            </p:cNvPr>
            <p:cNvSpPr/>
            <p:nvPr/>
          </p:nvSpPr>
          <p:spPr>
            <a:xfrm rot="18720000">
              <a:off x="10669659" y="4032424"/>
              <a:ext cx="633984" cy="359664"/>
            </a:xfrm>
            <a:prstGeom prst="triangl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F0F873F-569E-1BAC-C053-446484D8F9DA}"/>
                </a:ext>
              </a:extLst>
            </p:cNvPr>
            <p:cNvSpPr txBox="1"/>
            <p:nvPr/>
          </p:nvSpPr>
          <p:spPr>
            <a:xfrm>
              <a:off x="9601200" y="2980943"/>
              <a:ext cx="164592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Final </a:t>
              </a:r>
              <a:endParaRPr lang="en-US">
                <a:latin typeface="Arial"/>
                <a:cs typeface="Arial"/>
              </a:endParaRPr>
            </a:p>
            <a:p>
              <a:pPr algn="ctr"/>
              <a:r>
                <a:rPr lang="en-US" b="1">
                  <a:latin typeface="Arial"/>
                  <a:ea typeface="Tahoma"/>
                  <a:cs typeface="Arial"/>
                </a:rPr>
                <a:t>Selection</a:t>
              </a:r>
            </a:p>
            <a:p>
              <a:endParaRPr lang="en-US">
                <a:latin typeface="Arial"/>
                <a:cs typeface="Calibri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2EDCF39-EAB0-BC84-AF27-7A0FA576A8E3}"/>
                </a:ext>
              </a:extLst>
            </p:cNvPr>
            <p:cNvSpPr/>
            <p:nvPr/>
          </p:nvSpPr>
          <p:spPr>
            <a:xfrm>
              <a:off x="11094719" y="3069335"/>
              <a:ext cx="469392" cy="4572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F8D58FD-236F-BA7E-68BC-A028B7CA9414}"/>
                </a:ext>
              </a:extLst>
            </p:cNvPr>
            <p:cNvSpPr/>
            <p:nvPr/>
          </p:nvSpPr>
          <p:spPr>
            <a:xfrm>
              <a:off x="11164442" y="3145154"/>
              <a:ext cx="329184" cy="3169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row: Notched Right 47">
              <a:extLst>
                <a:ext uri="{FF2B5EF4-FFF2-40B4-BE49-F238E27FC236}">
                  <a16:creationId xmlns:a16="http://schemas.microsoft.com/office/drawing/2014/main" id="{19C351C9-7D5A-AAFB-46D8-F00018DAB715}"/>
                </a:ext>
              </a:extLst>
            </p:cNvPr>
            <p:cNvSpPr/>
            <p:nvPr/>
          </p:nvSpPr>
          <p:spPr>
            <a:xfrm>
              <a:off x="11214354" y="3167633"/>
              <a:ext cx="225552" cy="262128"/>
            </a:xfrm>
            <a:prstGeom prst="notchedRight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103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7A03-1F57-94FD-B458-F25990DFB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Binary Pairwise Comparison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8089D73A-B6F3-41C0-1885-DC26DB38E6E4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753BE3-8720-B606-3AF3-2A3EDC55DD96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5" name="Picture 2" descr="Symbols of NASA | NASA">
            <a:extLst>
              <a:ext uri="{FF2B5EF4-FFF2-40B4-BE49-F238E27FC236}">
                <a16:creationId xmlns:a16="http://schemas.microsoft.com/office/drawing/2014/main" id="{0F91370F-DB79-E4C3-9A84-82A5482E7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38F47ADC-A394-FA25-7CBF-6C9E95A78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495474"/>
              </p:ext>
            </p:extLst>
          </p:nvPr>
        </p:nvGraphicFramePr>
        <p:xfrm>
          <a:off x="892969" y="1428750"/>
          <a:ext cx="9255093" cy="4226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8064">
                  <a:extLst>
                    <a:ext uri="{9D8B030D-6E8A-4147-A177-3AD203B41FA5}">
                      <a16:colId xmlns:a16="http://schemas.microsoft.com/office/drawing/2014/main" val="3975708940"/>
                    </a:ext>
                  </a:extLst>
                </a:gridCol>
                <a:gridCol w="2797029">
                  <a:extLst>
                    <a:ext uri="{9D8B030D-6E8A-4147-A177-3AD203B41FA5}">
                      <a16:colId xmlns:a16="http://schemas.microsoft.com/office/drawing/2014/main" val="2315280129"/>
                    </a:ext>
                  </a:extLst>
                </a:gridCol>
              </a:tblGrid>
              <a:tr h="496422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/>
                        </a:rPr>
                        <a:t>Customer Needs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/>
                        </a:rPr>
                        <a:t>Score</a:t>
                      </a:r>
                    </a:p>
                  </a:txBody>
                  <a:tcPr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04154589"/>
                  </a:ext>
                </a:extLst>
              </a:tr>
              <a:tr h="624073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/>
                        </a:rPr>
                        <a:t>Measure the Volume of Propellant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/>
                        </a:rPr>
                        <a:t>6</a:t>
                      </a:r>
                    </a:p>
                  </a:txBody>
                  <a:tcPr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98576723"/>
                  </a:ext>
                </a:extLst>
              </a:tr>
              <a:tr h="496422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/>
                        </a:rPr>
                        <a:t>Supports FOSS System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/>
                        </a:rPr>
                        <a:t>5</a:t>
                      </a:r>
                    </a:p>
                  </a:txBody>
                  <a:tcPr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41945476"/>
                  </a:ext>
                </a:extLst>
              </a:tr>
              <a:tr h="624073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/>
                        </a:rPr>
                        <a:t>Testable Under Cryogenic Conditions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/>
                        </a:rPr>
                        <a:t>4</a:t>
                      </a:r>
                    </a:p>
                  </a:txBody>
                  <a:tcPr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54250497"/>
                  </a:ext>
                </a:extLst>
              </a:tr>
              <a:tr h="496422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/>
                        </a:rPr>
                        <a:t>Scalable Design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/>
                        </a:rPr>
                        <a:t>3</a:t>
                      </a:r>
                    </a:p>
                  </a:txBody>
                  <a:tcPr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56927702"/>
                  </a:ext>
                </a:extLst>
              </a:tr>
              <a:tr h="496422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/>
                        </a:rPr>
                        <a:t>Fits Inside of the Dewar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/>
                        </a:rPr>
                        <a:t>2</a:t>
                      </a:r>
                    </a:p>
                  </a:txBody>
                  <a:tcPr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49727323"/>
                  </a:ext>
                </a:extLst>
              </a:tr>
              <a:tr h="496422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/>
                        </a:rPr>
                        <a:t>Ductile Material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/>
                        </a:rPr>
                        <a:t>1</a:t>
                      </a:r>
                    </a:p>
                  </a:txBody>
                  <a:tcPr>
                    <a:lnR w="12700">
                      <a:solidFill>
                        <a:schemeClr val="tx1"/>
                      </a:solidFill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45609412"/>
                  </a:ext>
                </a:extLst>
              </a:tr>
              <a:tr h="496422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/>
                        </a:rPr>
                        <a:t>Low Conductivity Material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rial"/>
                        </a:rPr>
                        <a:t>0</a:t>
                      </a:r>
                    </a:p>
                  </a:txBody>
                  <a:tcPr>
                    <a:lnR w="12700">
                      <a:solidFill>
                        <a:schemeClr val="tx1"/>
                      </a:solidFill>
                    </a:lnR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416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463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6605B-AF60-CD3A-BB74-EF2E2229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House of Quality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3F28FF3-7777-73A8-F813-F567B2A83CBE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22</a:t>
            </a:fld>
            <a:endParaRPr lang="en-US"/>
          </a:p>
        </p:txBody>
      </p:sp>
      <p:pic>
        <p:nvPicPr>
          <p:cNvPr id="8" name="Picture 2" descr="Symbols of NASA | NASA">
            <a:extLst>
              <a:ext uri="{FF2B5EF4-FFF2-40B4-BE49-F238E27FC236}">
                <a16:creationId xmlns:a16="http://schemas.microsoft.com/office/drawing/2014/main" id="{51BE7059-2D27-6DD4-8BED-DC606821F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DCE9A0-A89E-D916-4800-1F1190DE7D49}"/>
              </a:ext>
            </a:extLst>
          </p:cNvPr>
          <p:cNvSpPr/>
          <p:nvPr/>
        </p:nvSpPr>
        <p:spPr>
          <a:xfrm>
            <a:off x="457200" y="1814052"/>
            <a:ext cx="4763729" cy="752167"/>
          </a:xfrm>
          <a:prstGeom prst="roundRect">
            <a:avLst/>
          </a:prstGeom>
          <a:solidFill>
            <a:srgbClr val="A4F5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1">
                <a:solidFill>
                  <a:schemeClr val="tx1"/>
                </a:solidFill>
                <a:latin typeface="Arial"/>
                <a:cs typeface="Arial"/>
              </a:rPr>
              <a:t>1. Distinguish if Fluid is Gas or Liquid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01ADFE-EB5D-2D2A-7DFE-CC790D7CECC5}"/>
              </a:ext>
            </a:extLst>
          </p:cNvPr>
          <p:cNvSpPr/>
          <p:nvPr/>
        </p:nvSpPr>
        <p:spPr>
          <a:xfrm>
            <a:off x="838200" y="2676833"/>
            <a:ext cx="4763729" cy="752167"/>
          </a:xfrm>
          <a:prstGeom prst="roundRect">
            <a:avLst/>
          </a:prstGeom>
          <a:solidFill>
            <a:srgbClr val="ECC7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1">
                <a:solidFill>
                  <a:schemeClr val="tx1"/>
                </a:solidFill>
                <a:latin typeface="Arial"/>
                <a:cs typeface="Arial"/>
              </a:rPr>
              <a:t>2. Withstand Cryogenic Conditions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74A866-4495-F424-FD7D-4CDD8B3947DD}"/>
              </a:ext>
            </a:extLst>
          </p:cNvPr>
          <p:cNvSpPr/>
          <p:nvPr/>
        </p:nvSpPr>
        <p:spPr>
          <a:xfrm>
            <a:off x="1197077" y="3552364"/>
            <a:ext cx="4763729" cy="7521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1">
                <a:solidFill>
                  <a:schemeClr val="tx1"/>
                </a:solidFill>
                <a:latin typeface="Arial"/>
                <a:cs typeface="Arial"/>
              </a:rPr>
              <a:t>3. Measure the Fuel Level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1B5440-2518-E5D5-93BF-12AE451DF988}"/>
              </a:ext>
            </a:extLst>
          </p:cNvPr>
          <p:cNvSpPr/>
          <p:nvPr/>
        </p:nvSpPr>
        <p:spPr>
          <a:xfrm>
            <a:off x="1570703" y="4427895"/>
            <a:ext cx="4763729" cy="752167"/>
          </a:xfrm>
          <a:prstGeom prst="roundRect">
            <a:avLst/>
          </a:prstGeom>
          <a:solidFill>
            <a:srgbClr val="FAB4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1">
                <a:solidFill>
                  <a:schemeClr val="tx1"/>
                </a:solidFill>
                <a:latin typeface="Arial"/>
                <a:cs typeface="Arial"/>
              </a:rPr>
              <a:t>4. Maintain Structural Integrity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0E06E8-4AAF-B7AB-ACFF-22AFC2BFA5B5}"/>
              </a:ext>
            </a:extLst>
          </p:cNvPr>
          <p:cNvSpPr/>
          <p:nvPr/>
        </p:nvSpPr>
        <p:spPr>
          <a:xfrm>
            <a:off x="5960806" y="1830575"/>
            <a:ext cx="4763729" cy="752167"/>
          </a:xfrm>
          <a:prstGeom prst="roundRect">
            <a:avLst/>
          </a:prstGeom>
          <a:solidFill>
            <a:srgbClr val="52C6A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1">
                <a:solidFill>
                  <a:schemeClr val="tx1"/>
                </a:solidFill>
                <a:latin typeface="Arial"/>
                <a:cs typeface="Arial"/>
              </a:rPr>
              <a:t>5. Relate Sensor Readings to Geometry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9781B69-4FF2-CD31-D189-0A270D000112}"/>
              </a:ext>
            </a:extLst>
          </p:cNvPr>
          <p:cNvSpPr/>
          <p:nvPr/>
        </p:nvSpPr>
        <p:spPr>
          <a:xfrm>
            <a:off x="6334432" y="2730789"/>
            <a:ext cx="4763729" cy="752167"/>
          </a:xfrm>
          <a:prstGeom prst="roundRect">
            <a:avLst/>
          </a:prstGeom>
          <a:solidFill>
            <a:srgbClr val="9A70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1">
                <a:solidFill>
                  <a:schemeClr val="tx1"/>
                </a:solidFill>
                <a:latin typeface="Arial"/>
                <a:cs typeface="Arial"/>
              </a:rPr>
              <a:t>6. Sensors Span Wide Range of the Tank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14F3558-6A0E-CF57-6BE5-BC488B8CBA51}"/>
              </a:ext>
            </a:extLst>
          </p:cNvPr>
          <p:cNvSpPr/>
          <p:nvPr/>
        </p:nvSpPr>
        <p:spPr>
          <a:xfrm>
            <a:off x="6737555" y="3622843"/>
            <a:ext cx="4763729" cy="752167"/>
          </a:xfrm>
          <a:prstGeom prst="roundRect">
            <a:avLst/>
          </a:prstGeom>
          <a:solidFill>
            <a:srgbClr val="F3D3A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b="1">
                <a:solidFill>
                  <a:schemeClr val="tx1"/>
                </a:solidFill>
                <a:latin typeface="Arial"/>
                <a:cs typeface="Arial"/>
              </a:rPr>
              <a:t>7. Lay Foundation for Sensor Layout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E49C03-9F7A-E695-85FD-CEF8AB48321C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73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3F28FF3-7777-73A8-F813-F567B2A83CBE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23</a:t>
            </a:fld>
            <a:endParaRPr lang="en-US"/>
          </a:p>
        </p:txBody>
      </p:sp>
      <p:pic>
        <p:nvPicPr>
          <p:cNvPr id="8" name="Picture 2" descr="Symbols of NASA | NASA">
            <a:extLst>
              <a:ext uri="{FF2B5EF4-FFF2-40B4-BE49-F238E27FC236}">
                <a16:creationId xmlns:a16="http://schemas.microsoft.com/office/drawing/2014/main" id="{51BE7059-2D27-6DD4-8BED-DC606821F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indoor, metal&#10;&#10;Description automatically generated">
            <a:extLst>
              <a:ext uri="{FF2B5EF4-FFF2-40B4-BE49-F238E27FC236}">
                <a16:creationId xmlns:a16="http://schemas.microsoft.com/office/drawing/2014/main" id="{27AD85A7-526A-407D-AF81-7ED4E4EFA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8" t="20424" r="5179" b="6101"/>
          <a:stretch/>
        </p:blipFill>
        <p:spPr bwMode="auto">
          <a:xfrm>
            <a:off x="878797" y="1422439"/>
            <a:ext cx="2419829" cy="398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94D558-F2FE-3ED8-01D7-752655D68053}"/>
              </a:ext>
            </a:extLst>
          </p:cNvPr>
          <p:cNvSpPr txBox="1"/>
          <p:nvPr/>
        </p:nvSpPr>
        <p:spPr>
          <a:xfrm>
            <a:off x="953980" y="5399402"/>
            <a:ext cx="22710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Datum 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F93FF46-E048-680B-5704-B5A63DD87656}"/>
              </a:ext>
            </a:extLst>
          </p:cNvPr>
          <p:cNvSpPr/>
          <p:nvPr/>
        </p:nvSpPr>
        <p:spPr>
          <a:xfrm>
            <a:off x="7506958" y="1590675"/>
            <a:ext cx="1049546" cy="776376"/>
          </a:xfrm>
          <a:prstGeom prst="roundRect">
            <a:avLst/>
          </a:prstGeom>
          <a:solidFill>
            <a:srgbClr val="87E8D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/>
                <a:cs typeface="Calibri"/>
              </a:rPr>
              <a:t>+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ACEFEC-90FA-DF12-3790-8983F1654B23}"/>
              </a:ext>
            </a:extLst>
          </p:cNvPr>
          <p:cNvSpPr/>
          <p:nvPr/>
        </p:nvSpPr>
        <p:spPr>
          <a:xfrm>
            <a:off x="7506958" y="2899014"/>
            <a:ext cx="1049546" cy="7763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/>
                <a:cs typeface="Calibri"/>
              </a:rPr>
              <a:t>S</a:t>
            </a:r>
            <a:endParaRPr lang="en-US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A8A3E5E-1D66-6C12-8355-36FEAEFD972E}"/>
              </a:ext>
            </a:extLst>
          </p:cNvPr>
          <p:cNvSpPr/>
          <p:nvPr/>
        </p:nvSpPr>
        <p:spPr>
          <a:xfrm>
            <a:off x="7506958" y="4221731"/>
            <a:ext cx="1049546" cy="776376"/>
          </a:xfrm>
          <a:prstGeom prst="roundRect">
            <a:avLst/>
          </a:prstGeom>
          <a:solidFill>
            <a:srgbClr val="87E8D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/>
                <a:cs typeface="Calibri"/>
              </a:rPr>
              <a:t>+</a:t>
            </a:r>
            <a:endParaRPr lang="en-US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5A9CDE-2FC9-4AB2-0246-9E674C635F64}"/>
              </a:ext>
            </a:extLst>
          </p:cNvPr>
          <p:cNvSpPr txBox="1"/>
          <p:nvPr/>
        </p:nvSpPr>
        <p:spPr>
          <a:xfrm>
            <a:off x="7345701" y="1187119"/>
            <a:ext cx="13745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/>
                <a:cs typeface="Calibri"/>
              </a:rPr>
              <a:t>Concept 1</a:t>
            </a:r>
            <a:endParaRPr lang="en-US" b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85547B-777B-9C2B-5460-0DB2B734C039}"/>
              </a:ext>
            </a:extLst>
          </p:cNvPr>
          <p:cNvSpPr txBox="1"/>
          <p:nvPr/>
        </p:nvSpPr>
        <p:spPr>
          <a:xfrm>
            <a:off x="9394250" y="1187118"/>
            <a:ext cx="14817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Arial"/>
                <a:cs typeface="Calibri"/>
              </a:rPr>
              <a:t>Concept 21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8A076FF-1E54-07D1-D634-BB0DBDAC7DD0}"/>
              </a:ext>
            </a:extLst>
          </p:cNvPr>
          <p:cNvSpPr/>
          <p:nvPr/>
        </p:nvSpPr>
        <p:spPr>
          <a:xfrm>
            <a:off x="9603132" y="1590674"/>
            <a:ext cx="1049546" cy="776376"/>
          </a:xfrm>
          <a:prstGeom prst="roundRect">
            <a:avLst/>
          </a:prstGeom>
          <a:solidFill>
            <a:srgbClr val="87E8D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/>
                <a:cs typeface="Calibri"/>
              </a:rPr>
              <a:t>+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F4D45FA-B239-DD04-CD71-17585826C948}"/>
              </a:ext>
            </a:extLst>
          </p:cNvPr>
          <p:cNvSpPr/>
          <p:nvPr/>
        </p:nvSpPr>
        <p:spPr>
          <a:xfrm>
            <a:off x="9606052" y="2899013"/>
            <a:ext cx="1049546" cy="7763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/>
                <a:cs typeface="Calibri"/>
              </a:rPr>
              <a:t>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9716CA9-AE41-69D4-8DC0-43E354A8059E}"/>
              </a:ext>
            </a:extLst>
          </p:cNvPr>
          <p:cNvSpPr/>
          <p:nvPr/>
        </p:nvSpPr>
        <p:spPr>
          <a:xfrm>
            <a:off x="9606052" y="4221730"/>
            <a:ext cx="1049546" cy="776376"/>
          </a:xfrm>
          <a:prstGeom prst="roundRect">
            <a:avLst/>
          </a:prstGeom>
          <a:solidFill>
            <a:srgbClr val="FAB4B4"/>
          </a:solidFill>
          <a:ln>
            <a:solidFill>
              <a:srgbClr val="A11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rial"/>
                <a:cs typeface="Calibri"/>
              </a:rPr>
              <a:t>-</a:t>
            </a:r>
            <a:endParaRPr lang="en-US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0D93B26-D5D6-8599-4D62-9DACCB8787C5}"/>
              </a:ext>
            </a:extLst>
          </p:cNvPr>
          <p:cNvSpPr/>
          <p:nvPr/>
        </p:nvSpPr>
        <p:spPr>
          <a:xfrm>
            <a:off x="4387970" y="1586398"/>
            <a:ext cx="2177076" cy="349887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899089-97A9-48A4-F4DF-F41FFA67BCE0}"/>
              </a:ext>
            </a:extLst>
          </p:cNvPr>
          <p:cNvSpPr txBox="1"/>
          <p:nvPr/>
        </p:nvSpPr>
        <p:spPr>
          <a:xfrm>
            <a:off x="4442560" y="1719033"/>
            <a:ext cx="2248990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-</a:t>
            </a:r>
            <a:r>
              <a:rPr lang="en-US" sz="1600" b="1">
                <a:latin typeface="Arial"/>
                <a:cs typeface="Calibri"/>
              </a:rPr>
              <a:t> Withstand cryogenic conditions</a:t>
            </a:r>
          </a:p>
          <a:p>
            <a:endParaRPr lang="en-US" sz="1600" b="1">
              <a:latin typeface="Arial"/>
              <a:cs typeface="Calibri"/>
            </a:endParaRPr>
          </a:p>
          <a:p>
            <a:endParaRPr lang="en-US" sz="1600" b="1">
              <a:latin typeface="Arial"/>
              <a:cs typeface="Calibri"/>
            </a:endParaRPr>
          </a:p>
          <a:p>
            <a:endParaRPr lang="en-US" sz="1600" b="1">
              <a:latin typeface="Arial"/>
              <a:cs typeface="Calibri"/>
            </a:endParaRPr>
          </a:p>
          <a:p>
            <a:r>
              <a:rPr lang="en-US" sz="1600" b="1">
                <a:latin typeface="Arial"/>
                <a:cs typeface="Calibri"/>
              </a:rPr>
              <a:t>- Distinguish if fluid is gas or liquid</a:t>
            </a:r>
          </a:p>
          <a:p>
            <a:endParaRPr lang="en-US" sz="1600" b="1">
              <a:latin typeface="Arial"/>
              <a:cs typeface="Calibri"/>
            </a:endParaRPr>
          </a:p>
          <a:p>
            <a:endParaRPr lang="en-US" sz="1600" b="1">
              <a:latin typeface="Arial"/>
              <a:cs typeface="Calibri"/>
            </a:endParaRPr>
          </a:p>
          <a:p>
            <a:endParaRPr lang="en-US" sz="1600" b="1">
              <a:latin typeface="Arial"/>
              <a:cs typeface="Calibri"/>
            </a:endParaRPr>
          </a:p>
          <a:p>
            <a:r>
              <a:rPr lang="en-US" sz="1600" b="1">
                <a:latin typeface="Arial"/>
                <a:cs typeface="Calibri"/>
              </a:rPr>
              <a:t>- Lay foundation for sensor layout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66E4A7-C73B-EE1C-1CBC-0DA6AE400929}"/>
              </a:ext>
            </a:extLst>
          </p:cNvPr>
          <p:cNvSpPr txBox="1"/>
          <p:nvPr/>
        </p:nvSpPr>
        <p:spPr>
          <a:xfrm>
            <a:off x="4534688" y="1196430"/>
            <a:ext cx="1849040" cy="3745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latin typeface="Arial"/>
                <a:cs typeface="Calibri"/>
              </a:rPr>
              <a:t>Customer Needs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35E9222A-5520-E7F8-2B24-83D4AF60A394}"/>
              </a:ext>
            </a:extLst>
          </p:cNvPr>
          <p:cNvCxnSpPr/>
          <p:nvPr/>
        </p:nvCxnSpPr>
        <p:spPr>
          <a:xfrm flipH="1">
            <a:off x="1923691" y="1979763"/>
            <a:ext cx="2636807" cy="569344"/>
          </a:xfrm>
          <a:prstGeom prst="curvedConnector3">
            <a:avLst/>
          </a:prstGeom>
          <a:ln w="57150">
            <a:solidFill>
              <a:srgbClr val="4472C4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DFEA5078-31B2-4D97-0EAE-B046DF9727DA}"/>
              </a:ext>
            </a:extLst>
          </p:cNvPr>
          <p:cNvCxnSpPr/>
          <p:nvPr/>
        </p:nvCxnSpPr>
        <p:spPr>
          <a:xfrm flipH="1" flipV="1">
            <a:off x="2469133" y="3899679"/>
            <a:ext cx="2133599" cy="810882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126B5136-C6AD-D7AA-16ED-FD3DB59A7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Pugh Chart</a:t>
            </a:r>
          </a:p>
        </p:txBody>
      </p:sp>
      <p:pic>
        <p:nvPicPr>
          <p:cNvPr id="3" name="Graphic 8" descr="DNA outline">
            <a:extLst>
              <a:ext uri="{FF2B5EF4-FFF2-40B4-BE49-F238E27FC236}">
                <a16:creationId xmlns:a16="http://schemas.microsoft.com/office/drawing/2014/main" id="{179BF1B2-361F-01C3-55B9-FED708F37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3684" y="510755"/>
            <a:ext cx="758038" cy="755809"/>
          </a:xfrm>
          <a:prstGeom prst="rect">
            <a:avLst/>
          </a:prstGeom>
        </p:spPr>
      </p:pic>
      <p:pic>
        <p:nvPicPr>
          <p:cNvPr id="14" name="Graphic 24" descr="Lights On outline">
            <a:extLst>
              <a:ext uri="{FF2B5EF4-FFF2-40B4-BE49-F238E27FC236}">
                <a16:creationId xmlns:a16="http://schemas.microsoft.com/office/drawing/2014/main" id="{EF42FEE0-F959-FF84-0EEC-A733C9CEE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9317802" y="508724"/>
            <a:ext cx="753974" cy="758037"/>
          </a:xfrm>
          <a:prstGeom prst="rect">
            <a:avLst/>
          </a:prstGeom>
        </p:spPr>
      </p:pic>
      <p:pic>
        <p:nvPicPr>
          <p:cNvPr id="15" name="Graphic 25" descr="Pyramid Shape outline">
            <a:extLst>
              <a:ext uri="{FF2B5EF4-FFF2-40B4-BE49-F238E27FC236}">
                <a16:creationId xmlns:a16="http://schemas.microsoft.com/office/drawing/2014/main" id="{E63A834F-34A4-1A8B-F357-F1F7B63283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84699" y="470384"/>
            <a:ext cx="791932" cy="7919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31ABFF-43BD-20CE-77DC-5CC00A146425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09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6605B-AF60-CD3A-BB74-EF2E2229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Analytical Hierarchy Process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3F28FF3-7777-73A8-F813-F567B2A83CBE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24</a:t>
            </a:fld>
            <a:endParaRPr lang="en-US"/>
          </a:p>
        </p:txBody>
      </p:sp>
      <p:pic>
        <p:nvPicPr>
          <p:cNvPr id="8" name="Picture 2" descr="Symbols of NASA | NASA">
            <a:extLst>
              <a:ext uri="{FF2B5EF4-FFF2-40B4-BE49-F238E27FC236}">
                <a16:creationId xmlns:a16="http://schemas.microsoft.com/office/drawing/2014/main" id="{51BE7059-2D27-6DD4-8BED-DC606821F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DCE9A0-A89E-D916-4800-1F1190DE7D49}"/>
              </a:ext>
            </a:extLst>
          </p:cNvPr>
          <p:cNvSpPr/>
          <p:nvPr/>
        </p:nvSpPr>
        <p:spPr>
          <a:xfrm>
            <a:off x="457200" y="1814052"/>
            <a:ext cx="4763729" cy="752167"/>
          </a:xfrm>
          <a:prstGeom prst="roundRect">
            <a:avLst/>
          </a:prstGeom>
          <a:solidFill>
            <a:srgbClr val="A4F5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1. Operates under Cryogenic Conditions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901ADFE-EB5D-2D2A-7DFE-CC790D7CECC5}"/>
              </a:ext>
            </a:extLst>
          </p:cNvPr>
          <p:cNvSpPr/>
          <p:nvPr/>
        </p:nvSpPr>
        <p:spPr>
          <a:xfrm>
            <a:off x="838200" y="2676833"/>
            <a:ext cx="4763729" cy="752167"/>
          </a:xfrm>
          <a:prstGeom prst="roundRect">
            <a:avLst/>
          </a:prstGeom>
          <a:solidFill>
            <a:srgbClr val="ECC7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2. Supports FOSS system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174A866-4495-F424-FD7D-4CDD8B3947DD}"/>
              </a:ext>
            </a:extLst>
          </p:cNvPr>
          <p:cNvSpPr/>
          <p:nvPr/>
        </p:nvSpPr>
        <p:spPr>
          <a:xfrm>
            <a:off x="1197077" y="3552364"/>
            <a:ext cx="4763729" cy="7521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3. Measure the Volume of Propellant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1B5440-2518-E5D5-93BF-12AE451DF988}"/>
              </a:ext>
            </a:extLst>
          </p:cNvPr>
          <p:cNvSpPr/>
          <p:nvPr/>
        </p:nvSpPr>
        <p:spPr>
          <a:xfrm>
            <a:off x="1570703" y="4427895"/>
            <a:ext cx="4763729" cy="752167"/>
          </a:xfrm>
          <a:prstGeom prst="roundRect">
            <a:avLst/>
          </a:prstGeom>
          <a:solidFill>
            <a:srgbClr val="FAB4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4. Testable under Cryogenic Conditions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0E06E8-4AAF-B7AB-ACFF-22AFC2BFA5B5}"/>
              </a:ext>
            </a:extLst>
          </p:cNvPr>
          <p:cNvSpPr/>
          <p:nvPr/>
        </p:nvSpPr>
        <p:spPr>
          <a:xfrm>
            <a:off x="5960806" y="1830575"/>
            <a:ext cx="4763729" cy="752167"/>
          </a:xfrm>
          <a:prstGeom prst="roundRect">
            <a:avLst/>
          </a:prstGeom>
          <a:solidFill>
            <a:srgbClr val="52C6A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5. Fits inside the Dewar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9781B69-4FF2-CD31-D189-0A270D000112}"/>
              </a:ext>
            </a:extLst>
          </p:cNvPr>
          <p:cNvSpPr/>
          <p:nvPr/>
        </p:nvSpPr>
        <p:spPr>
          <a:xfrm>
            <a:off x="6334432" y="2730789"/>
            <a:ext cx="4763729" cy="752167"/>
          </a:xfrm>
          <a:prstGeom prst="roundRect">
            <a:avLst/>
          </a:prstGeom>
          <a:solidFill>
            <a:srgbClr val="9A70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6. Scalable design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14F3558-6A0E-CF57-6BE5-BC488B8CBA51}"/>
              </a:ext>
            </a:extLst>
          </p:cNvPr>
          <p:cNvSpPr/>
          <p:nvPr/>
        </p:nvSpPr>
        <p:spPr>
          <a:xfrm>
            <a:off x="6737555" y="3622843"/>
            <a:ext cx="4763729" cy="752167"/>
          </a:xfrm>
          <a:prstGeom prst="roundRect">
            <a:avLst/>
          </a:prstGeom>
          <a:solidFill>
            <a:srgbClr val="F3D3A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7. Low conductivity material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E49C03-9F7A-E695-85FD-CEF8AB48321C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CBC608-2889-D05F-CB75-37B72B927568}"/>
              </a:ext>
            </a:extLst>
          </p:cNvPr>
          <p:cNvSpPr/>
          <p:nvPr/>
        </p:nvSpPr>
        <p:spPr>
          <a:xfrm>
            <a:off x="7066935" y="4514897"/>
            <a:ext cx="4763729" cy="752167"/>
          </a:xfrm>
          <a:prstGeom prst="roundRect">
            <a:avLst/>
          </a:prstGeom>
          <a:solidFill>
            <a:srgbClr val="D498A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8. Ductile material</a:t>
            </a:r>
          </a:p>
        </p:txBody>
      </p:sp>
    </p:spTree>
    <p:extLst>
      <p:ext uri="{BB962C8B-B14F-4D97-AF65-F5344CB8AC3E}">
        <p14:creationId xmlns:p14="http://schemas.microsoft.com/office/powerpoint/2010/main" val="1488707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picture containing text, book, linedrawing&#10;&#10;Description automatically generated">
            <a:extLst>
              <a:ext uri="{FF2B5EF4-FFF2-40B4-BE49-F238E27FC236}">
                <a16:creationId xmlns:a16="http://schemas.microsoft.com/office/drawing/2014/main" id="{B4669D1B-C6DA-4F64-65E7-8E45646EB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99" t="590" r="43909" b="-828"/>
          <a:stretch/>
        </p:blipFill>
        <p:spPr>
          <a:xfrm>
            <a:off x="4125200" y="77733"/>
            <a:ext cx="3243907" cy="5884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943A6B-5C1D-C01F-C6CE-383102C01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Final Selection</a:t>
            </a:r>
            <a:endParaRPr lang="en-US"/>
          </a:p>
        </p:txBody>
      </p:sp>
      <p:pic>
        <p:nvPicPr>
          <p:cNvPr id="17" name="Picture 2" descr="Symbols of NASA | NASA">
            <a:extLst>
              <a:ext uri="{FF2B5EF4-FFF2-40B4-BE49-F238E27FC236}">
                <a16:creationId xmlns:a16="http://schemas.microsoft.com/office/drawing/2014/main" id="{FE0DC4DC-0404-75E0-22F1-2D50C36FB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5C61AA6-D9A5-459C-3028-04071767FA04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25</a:t>
            </a:fld>
            <a:endParaRPr lang="en-US"/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758790D6-87DC-7187-197D-EC5E5A34D938}"/>
              </a:ext>
            </a:extLst>
          </p:cNvPr>
          <p:cNvSpPr/>
          <p:nvPr/>
        </p:nvSpPr>
        <p:spPr>
          <a:xfrm>
            <a:off x="292608" y="1770888"/>
            <a:ext cx="1085088" cy="1097280"/>
          </a:xfrm>
          <a:prstGeom prst="diamon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F52AFEC5-60CA-C804-2139-ED4A1944725E}"/>
              </a:ext>
            </a:extLst>
          </p:cNvPr>
          <p:cNvSpPr/>
          <p:nvPr/>
        </p:nvSpPr>
        <p:spPr>
          <a:xfrm>
            <a:off x="1016127" y="1896999"/>
            <a:ext cx="3779520" cy="853440"/>
          </a:xfrm>
          <a:prstGeom prst="chevron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Nested helical sweeps of the cable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3945C3E-2080-8573-9BE2-80045D81AF79}"/>
              </a:ext>
            </a:extLst>
          </p:cNvPr>
          <p:cNvSpPr/>
          <p:nvPr/>
        </p:nvSpPr>
        <p:spPr>
          <a:xfrm>
            <a:off x="256032" y="3014472"/>
            <a:ext cx="1085088" cy="1097280"/>
          </a:xfrm>
          <a:prstGeom prst="diamond">
            <a:avLst/>
          </a:prstGeom>
          <a:solidFill>
            <a:srgbClr val="73D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537EEDAA-B889-19A5-DFF8-D187D5A85B5B}"/>
              </a:ext>
            </a:extLst>
          </p:cNvPr>
          <p:cNvSpPr/>
          <p:nvPr/>
        </p:nvSpPr>
        <p:spPr>
          <a:xfrm>
            <a:off x="1016126" y="3140582"/>
            <a:ext cx="3779520" cy="853440"/>
          </a:xfrm>
          <a:prstGeom prst="chevron">
            <a:avLst/>
          </a:prstGeom>
          <a:solidFill>
            <a:srgbClr val="73D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Located in the center of the tank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endParaRPr lang="en-US">
              <a:solidFill>
                <a:srgbClr val="000000"/>
              </a:solidFill>
              <a:cs typeface="Calibri"/>
            </a:endParaRP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2C924EC9-812D-DFDF-EFAD-F2BF5AB36060}"/>
              </a:ext>
            </a:extLst>
          </p:cNvPr>
          <p:cNvSpPr/>
          <p:nvPr/>
        </p:nvSpPr>
        <p:spPr>
          <a:xfrm>
            <a:off x="262128" y="4221480"/>
            <a:ext cx="1085088" cy="1097280"/>
          </a:xfrm>
          <a:prstGeom prst="diamond">
            <a:avLst/>
          </a:prstGeom>
          <a:solidFill>
            <a:srgbClr val="C4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DDAD8B48-31F7-3DDC-00CA-04F5953EA37A}"/>
              </a:ext>
            </a:extLst>
          </p:cNvPr>
          <p:cNvSpPr/>
          <p:nvPr/>
        </p:nvSpPr>
        <p:spPr>
          <a:xfrm>
            <a:off x="1016126" y="4347590"/>
            <a:ext cx="3779520" cy="853440"/>
          </a:xfrm>
          <a:prstGeom prst="chevron">
            <a:avLst/>
          </a:prstGeom>
          <a:solidFill>
            <a:srgbClr val="C4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Increased structural stability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4FC5D7C8-E619-880C-C791-83E6BA4A1640}"/>
              </a:ext>
            </a:extLst>
          </p:cNvPr>
          <p:cNvSpPr/>
          <p:nvPr/>
        </p:nvSpPr>
        <p:spPr>
          <a:xfrm>
            <a:off x="10832592" y="1813560"/>
            <a:ext cx="1085088" cy="1097280"/>
          </a:xfrm>
          <a:prstGeom prst="diamond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E2CA8EBB-3DB8-0D05-BE68-1A2702DFAD31}"/>
              </a:ext>
            </a:extLst>
          </p:cNvPr>
          <p:cNvSpPr/>
          <p:nvPr/>
        </p:nvSpPr>
        <p:spPr>
          <a:xfrm flipH="1">
            <a:off x="7352538" y="1936242"/>
            <a:ext cx="3822192" cy="853440"/>
          </a:xfrm>
          <a:prstGeom prst="chevron">
            <a:avLst/>
          </a:prstGeom>
          <a:solidFill>
            <a:srgbClr val="ED8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Attaching the support system to the </a:t>
            </a:r>
            <a:r>
              <a:rPr lang="en-US" b="1" err="1">
                <a:solidFill>
                  <a:srgbClr val="000000"/>
                </a:solidFill>
                <a:latin typeface="Arial"/>
                <a:cs typeface="Arial"/>
              </a:rPr>
              <a:t>dewar</a:t>
            </a:r>
            <a:endParaRPr lang="en-US" err="1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endParaRPr lang="en-US">
              <a:solidFill>
                <a:srgbClr val="000000"/>
              </a:solidFill>
              <a:cs typeface="Calibri"/>
            </a:endParaRP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FFA115E9-08D4-99B9-3C1E-FB3324F62C59}"/>
              </a:ext>
            </a:extLst>
          </p:cNvPr>
          <p:cNvSpPr/>
          <p:nvPr/>
        </p:nvSpPr>
        <p:spPr>
          <a:xfrm>
            <a:off x="10826495" y="3014472"/>
            <a:ext cx="1085088" cy="1097280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492B695C-D769-FC07-DD98-A355E1362F1F}"/>
              </a:ext>
            </a:extLst>
          </p:cNvPr>
          <p:cNvSpPr/>
          <p:nvPr/>
        </p:nvSpPr>
        <p:spPr>
          <a:xfrm flipH="1">
            <a:off x="7315961" y="3143249"/>
            <a:ext cx="3822192" cy="853440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Complications with open-</a:t>
            </a:r>
            <a:r>
              <a:rPr lang="en-US" b="1" err="1">
                <a:solidFill>
                  <a:srgbClr val="000000"/>
                </a:solidFill>
                <a:latin typeface="Arial"/>
                <a:cs typeface="Arial"/>
              </a:rPr>
              <a:t>dewar</a:t>
            </a:r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 testing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A7E70C57-B635-5282-A1EE-62728E23939E}"/>
              </a:ext>
            </a:extLst>
          </p:cNvPr>
          <p:cNvSpPr/>
          <p:nvPr/>
        </p:nvSpPr>
        <p:spPr>
          <a:xfrm>
            <a:off x="10814303" y="4233672"/>
            <a:ext cx="1085088" cy="1097280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0035B356-267B-E0D4-8081-B5E7D020645E}"/>
              </a:ext>
            </a:extLst>
          </p:cNvPr>
          <p:cNvSpPr/>
          <p:nvPr/>
        </p:nvSpPr>
        <p:spPr>
          <a:xfrm flipH="1">
            <a:off x="7315961" y="4350257"/>
            <a:ext cx="3822192" cy="853440"/>
          </a:xfrm>
          <a:prstGeom prst="chevr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00000"/>
                </a:solidFill>
                <a:latin typeface="Arial"/>
                <a:cs typeface="Arial"/>
              </a:rPr>
              <a:t>Ensuring proper measurements are taken</a:t>
            </a:r>
          </a:p>
        </p:txBody>
      </p:sp>
      <p:pic>
        <p:nvPicPr>
          <p:cNvPr id="31" name="Graphic 31" descr="Dumbbell outline">
            <a:extLst>
              <a:ext uri="{FF2B5EF4-FFF2-40B4-BE49-F238E27FC236}">
                <a16:creationId xmlns:a16="http://schemas.microsoft.com/office/drawing/2014/main" id="{E09E7EC2-442E-D65B-E03C-7089CF6F5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240" y="4386072"/>
            <a:ext cx="816864" cy="798576"/>
          </a:xfrm>
          <a:prstGeom prst="rect">
            <a:avLst/>
          </a:prstGeom>
        </p:spPr>
      </p:pic>
      <p:pic>
        <p:nvPicPr>
          <p:cNvPr id="32" name="Graphic 32" descr="Target outline">
            <a:extLst>
              <a:ext uri="{FF2B5EF4-FFF2-40B4-BE49-F238E27FC236}">
                <a16:creationId xmlns:a16="http://schemas.microsoft.com/office/drawing/2014/main" id="{C34C11E2-8F49-70C1-7302-8A2979B33E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7472" y="3105912"/>
            <a:ext cx="914400" cy="914400"/>
          </a:xfrm>
          <a:prstGeom prst="rect">
            <a:avLst/>
          </a:prstGeom>
        </p:spPr>
      </p:pic>
      <p:pic>
        <p:nvPicPr>
          <p:cNvPr id="33" name="Graphic 33" descr="Squiggle outline">
            <a:extLst>
              <a:ext uri="{FF2B5EF4-FFF2-40B4-BE49-F238E27FC236}">
                <a16:creationId xmlns:a16="http://schemas.microsoft.com/office/drawing/2014/main" id="{FD91E256-FDD5-C0BB-EC5C-A8B323C1E1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104" y="1978152"/>
            <a:ext cx="768096" cy="768096"/>
          </a:xfrm>
          <a:prstGeom prst="rect">
            <a:avLst/>
          </a:prstGeom>
        </p:spPr>
      </p:pic>
      <p:pic>
        <p:nvPicPr>
          <p:cNvPr id="34" name="Graphic 34" descr="Glue outline">
            <a:extLst>
              <a:ext uri="{FF2B5EF4-FFF2-40B4-BE49-F238E27FC236}">
                <a16:creationId xmlns:a16="http://schemas.microsoft.com/office/drawing/2014/main" id="{492622DC-2E05-C5AC-0C20-423348BA1B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84992" y="1929384"/>
            <a:ext cx="780288" cy="774192"/>
          </a:xfrm>
          <a:prstGeom prst="rect">
            <a:avLst/>
          </a:prstGeom>
        </p:spPr>
      </p:pic>
      <p:pic>
        <p:nvPicPr>
          <p:cNvPr id="35" name="Graphic 35" descr="Packing Box Open outline">
            <a:extLst>
              <a:ext uri="{FF2B5EF4-FFF2-40B4-BE49-F238E27FC236}">
                <a16:creationId xmlns:a16="http://schemas.microsoft.com/office/drawing/2014/main" id="{1F6BB68A-8387-089E-CB25-28C2808021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84992" y="3191256"/>
            <a:ext cx="768096" cy="768096"/>
          </a:xfrm>
          <a:prstGeom prst="rect">
            <a:avLst/>
          </a:prstGeom>
        </p:spPr>
      </p:pic>
      <p:pic>
        <p:nvPicPr>
          <p:cNvPr id="36" name="Graphic 36" descr="Thermometer outline">
            <a:extLst>
              <a:ext uri="{FF2B5EF4-FFF2-40B4-BE49-F238E27FC236}">
                <a16:creationId xmlns:a16="http://schemas.microsoft.com/office/drawing/2014/main" id="{470BD404-63A8-799F-F550-8960CBA2A3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66704" y="4392168"/>
            <a:ext cx="774192" cy="76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1C4F3F-4727-362A-3E8B-4255BB12AD91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08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627733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Future Work</a:t>
            </a:r>
            <a:r>
              <a:rPr lang="en-US" sz="5400" b="0">
                <a:latin typeface="Arial"/>
                <a:ea typeface="Tahoma"/>
                <a:cs typeface="Arial"/>
              </a:rPr>
              <a:t> </a:t>
            </a:r>
            <a:endParaRPr lang="en-US" sz="5400" b="0">
              <a:latin typeface="Tahoma"/>
              <a:ea typeface="Tahoma"/>
              <a:cs typeface="Tahoma" panose="020B0604030504040204" pitchFamily="34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95C7E51-2CF8-48E9-9619-B6638D9FE16F}"/>
              </a:ext>
            </a:extLst>
          </p:cNvPr>
          <p:cNvSpPr>
            <a:spLocks noChangeAspect="1"/>
          </p:cNvSpPr>
          <p:nvPr/>
        </p:nvSpPr>
        <p:spPr>
          <a:xfrm>
            <a:off x="1308978" y="4084047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657A056-D4B2-401D-A0FA-DD630CB81628}"/>
              </a:ext>
            </a:extLst>
          </p:cNvPr>
          <p:cNvCxnSpPr>
            <a:cxnSpLocks/>
          </p:cNvCxnSpPr>
          <p:nvPr/>
        </p:nvCxnSpPr>
        <p:spPr>
          <a:xfrm>
            <a:off x="1484567" y="4210087"/>
            <a:ext cx="9173860" cy="282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B234466C-9BC9-4950-A130-976DB7DF1F00}"/>
              </a:ext>
            </a:extLst>
          </p:cNvPr>
          <p:cNvSpPr>
            <a:spLocks noChangeAspect="1"/>
          </p:cNvSpPr>
          <p:nvPr/>
        </p:nvSpPr>
        <p:spPr>
          <a:xfrm>
            <a:off x="3538189" y="4090881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9999E6-5B8E-438A-A67E-8F6AF9579CEA}"/>
              </a:ext>
            </a:extLst>
          </p:cNvPr>
          <p:cNvSpPr>
            <a:spLocks noChangeAspect="1"/>
          </p:cNvSpPr>
          <p:nvPr/>
        </p:nvSpPr>
        <p:spPr>
          <a:xfrm>
            <a:off x="5868266" y="4094158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A86FC803-0D63-4384-8685-3BD778F2F6BA}"/>
              </a:ext>
            </a:extLst>
          </p:cNvPr>
          <p:cNvSpPr>
            <a:spLocks noChangeAspect="1"/>
          </p:cNvSpPr>
          <p:nvPr/>
        </p:nvSpPr>
        <p:spPr>
          <a:xfrm>
            <a:off x="8243146" y="4090630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F6E88C7-FD3F-4381-A91D-FCEA817E0091}"/>
              </a:ext>
            </a:extLst>
          </p:cNvPr>
          <p:cNvSpPr>
            <a:spLocks noChangeAspect="1"/>
          </p:cNvSpPr>
          <p:nvPr/>
        </p:nvSpPr>
        <p:spPr>
          <a:xfrm>
            <a:off x="631504" y="2115592"/>
            <a:ext cx="1537108" cy="1537108"/>
          </a:xfrm>
          <a:prstGeom prst="ellipse">
            <a:avLst/>
          </a:prstGeom>
          <a:solidFill>
            <a:srgbClr val="86B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A3E85E5-4826-4EE5-8E3F-7C31C0B3E8C5}"/>
              </a:ext>
            </a:extLst>
          </p:cNvPr>
          <p:cNvSpPr>
            <a:spLocks noChangeAspect="1"/>
          </p:cNvSpPr>
          <p:nvPr/>
        </p:nvSpPr>
        <p:spPr>
          <a:xfrm>
            <a:off x="2886268" y="2063614"/>
            <a:ext cx="1537108" cy="1537108"/>
          </a:xfrm>
          <a:prstGeom prst="ellipse">
            <a:avLst/>
          </a:prstGeom>
          <a:solidFill>
            <a:srgbClr val="5C9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41AFB5A-0F63-4332-B6E4-80CA7011E3A0}"/>
              </a:ext>
            </a:extLst>
          </p:cNvPr>
          <p:cNvSpPr>
            <a:spLocks noChangeAspect="1"/>
          </p:cNvSpPr>
          <p:nvPr/>
        </p:nvSpPr>
        <p:spPr>
          <a:xfrm>
            <a:off x="5226792" y="2067187"/>
            <a:ext cx="1537108" cy="1537108"/>
          </a:xfrm>
          <a:prstGeom prst="ellipse">
            <a:avLst/>
          </a:prstGeom>
          <a:solidFill>
            <a:srgbClr val="3A7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9F9121D1-3663-442D-95F2-3E358E08149F}"/>
              </a:ext>
            </a:extLst>
          </p:cNvPr>
          <p:cNvSpPr>
            <a:spLocks noChangeAspect="1"/>
          </p:cNvSpPr>
          <p:nvPr/>
        </p:nvSpPr>
        <p:spPr>
          <a:xfrm>
            <a:off x="7567550" y="2060823"/>
            <a:ext cx="1537108" cy="1537108"/>
          </a:xfrm>
          <a:prstGeom prst="ellipse">
            <a:avLst/>
          </a:prstGeom>
          <a:solidFill>
            <a:srgbClr val="1F5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7891F3A-CF72-428A-819B-B561AF992CF9}"/>
              </a:ext>
            </a:extLst>
          </p:cNvPr>
          <p:cNvSpPr txBox="1"/>
          <p:nvPr/>
        </p:nvSpPr>
        <p:spPr>
          <a:xfrm>
            <a:off x="281560" y="4385046"/>
            <a:ext cx="205857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65000"/>
                  </a:schemeClr>
                </a:solidFill>
                <a:latin typeface="Arial"/>
                <a:ea typeface="Tahoma"/>
                <a:cs typeface="Tahoma"/>
              </a:rPr>
              <a:t>Concept Design </a:t>
            </a:r>
            <a:endParaRPr lang="en-US" b="1">
              <a:solidFill>
                <a:schemeClr val="bg1">
                  <a:lumMod val="65000"/>
                </a:schemeClr>
              </a:solidFill>
              <a:latin typeface="Arial"/>
              <a:ea typeface="Tahoma"/>
              <a:cs typeface="Calibri" panose="020F0502020204030204"/>
            </a:endParaRPr>
          </a:p>
          <a:p>
            <a:pPr algn="ctr"/>
            <a:r>
              <a:rPr lang="en-US" b="1">
                <a:solidFill>
                  <a:schemeClr val="bg1">
                    <a:lumMod val="65000"/>
                  </a:schemeClr>
                </a:solidFill>
                <a:latin typeface="Arial"/>
                <a:ea typeface="Tahoma"/>
                <a:cs typeface="Tahoma"/>
              </a:rPr>
              <a:t>and Analysis</a:t>
            </a:r>
            <a:endParaRPr lang="en-US" b="1">
              <a:solidFill>
                <a:schemeClr val="bg1">
                  <a:lumMod val="65000"/>
                </a:schemeClr>
              </a:solidFill>
              <a:latin typeface="Arial"/>
              <a:cs typeface="Calibri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341FAD8-DF90-44E1-A92E-24938B671BA8}"/>
              </a:ext>
            </a:extLst>
          </p:cNvPr>
          <p:cNvSpPr txBox="1"/>
          <p:nvPr/>
        </p:nvSpPr>
        <p:spPr>
          <a:xfrm>
            <a:off x="2750944" y="4384695"/>
            <a:ext cx="155683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65000"/>
                  </a:schemeClr>
                </a:solidFill>
                <a:latin typeface="Arial"/>
                <a:ea typeface="Tahoma"/>
                <a:cs typeface="Tahoma"/>
              </a:rPr>
              <a:t>Risk </a:t>
            </a:r>
            <a:endParaRPr lang="en-US" b="1">
              <a:solidFill>
                <a:schemeClr val="bg1">
                  <a:lumMod val="65000"/>
                </a:schemeClr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b="1">
                <a:solidFill>
                  <a:schemeClr val="bg1">
                    <a:lumMod val="65000"/>
                  </a:schemeClr>
                </a:solidFill>
                <a:latin typeface="Arial"/>
                <a:ea typeface="Tahoma"/>
                <a:cs typeface="Tahoma"/>
              </a:rPr>
              <a:t>Assessment</a:t>
            </a:r>
            <a:endParaRPr lang="en-US" b="1">
              <a:solidFill>
                <a:schemeClr val="bg1">
                  <a:lumMod val="65000"/>
                </a:schemeClr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F7B86FA-646D-4436-90CC-F74101728F2A}"/>
              </a:ext>
            </a:extLst>
          </p:cNvPr>
          <p:cNvSpPr txBox="1"/>
          <p:nvPr/>
        </p:nvSpPr>
        <p:spPr>
          <a:xfrm>
            <a:off x="5328702" y="4385217"/>
            <a:ext cx="1249060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65000"/>
                  </a:schemeClr>
                </a:solidFill>
                <a:latin typeface="Arial"/>
                <a:ea typeface="Tahoma"/>
                <a:cs typeface="Tahoma"/>
              </a:rPr>
              <a:t>Bill of</a:t>
            </a:r>
            <a:endParaRPr lang="en-US" b="1">
              <a:solidFill>
                <a:schemeClr val="bg1">
                  <a:lumMod val="65000"/>
                </a:schemeClr>
              </a:solidFill>
              <a:latin typeface="Arial"/>
              <a:ea typeface="Tahoma"/>
              <a:cs typeface="Calibri"/>
            </a:endParaRPr>
          </a:p>
          <a:p>
            <a:pPr algn="ctr"/>
            <a:r>
              <a:rPr lang="en-US" b="1">
                <a:solidFill>
                  <a:schemeClr val="bg1">
                    <a:lumMod val="65000"/>
                  </a:schemeClr>
                </a:solidFill>
                <a:latin typeface="Arial"/>
                <a:ea typeface="Tahoma"/>
                <a:cs typeface="Tahoma"/>
              </a:rPr>
              <a:t> Materials</a:t>
            </a:r>
            <a:endParaRPr lang="en-US" b="1">
              <a:solidFill>
                <a:schemeClr val="bg1">
                  <a:lumMod val="65000"/>
                </a:schemeClr>
              </a:solidFill>
              <a:latin typeface="Arial"/>
              <a:cs typeface="Calibri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FFF7A50-736E-4271-A530-ECC50A87ECF3}"/>
              </a:ext>
            </a:extLst>
          </p:cNvPr>
          <p:cNvSpPr txBox="1"/>
          <p:nvPr/>
        </p:nvSpPr>
        <p:spPr>
          <a:xfrm>
            <a:off x="7304547" y="4385217"/>
            <a:ext cx="202651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chemeClr val="bg1">
                    <a:lumMod val="65000"/>
                  </a:schemeClr>
                </a:solidFill>
                <a:latin typeface="Arial"/>
                <a:ea typeface="Tahoma"/>
                <a:cs typeface="Tahoma"/>
              </a:rPr>
              <a:t>Testing of </a:t>
            </a:r>
            <a:endParaRPr lang="en-US" b="1">
              <a:solidFill>
                <a:schemeClr val="bg1">
                  <a:lumMod val="65000"/>
                </a:schemeClr>
              </a:solidFill>
              <a:latin typeface="Arial"/>
              <a:ea typeface="Tahoma"/>
              <a:cs typeface="Calibri"/>
            </a:endParaRPr>
          </a:p>
          <a:p>
            <a:pPr algn="ctr"/>
            <a:r>
              <a:rPr lang="en-US" b="1">
                <a:solidFill>
                  <a:schemeClr val="bg1">
                    <a:lumMod val="65000"/>
                  </a:schemeClr>
                </a:solidFill>
                <a:latin typeface="Arial"/>
                <a:ea typeface="Tahoma"/>
                <a:cs typeface="Tahoma"/>
              </a:rPr>
              <a:t>Support System</a:t>
            </a:r>
            <a:endParaRPr lang="en-US" b="1">
              <a:solidFill>
                <a:schemeClr val="bg1">
                  <a:lumMod val="65000"/>
                </a:schemeClr>
              </a:solidFill>
              <a:latin typeface="Arial"/>
              <a:cs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30AEB8-F4DC-053D-CF83-0727A1C9F103}"/>
              </a:ext>
            </a:extLst>
          </p:cNvPr>
          <p:cNvSpPr>
            <a:spLocks noChangeAspect="1"/>
          </p:cNvSpPr>
          <p:nvPr/>
        </p:nvSpPr>
        <p:spPr>
          <a:xfrm>
            <a:off x="10564863" y="4092230"/>
            <a:ext cx="185022" cy="18502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6B4F4A9-0A6E-1811-B987-876594149D8E}"/>
              </a:ext>
            </a:extLst>
          </p:cNvPr>
          <p:cNvSpPr>
            <a:spLocks noChangeAspect="1"/>
          </p:cNvSpPr>
          <p:nvPr/>
        </p:nvSpPr>
        <p:spPr>
          <a:xfrm>
            <a:off x="9889268" y="2060822"/>
            <a:ext cx="1537108" cy="153710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6C6A3-9857-C04F-2D90-505C4AB4EA78}"/>
              </a:ext>
            </a:extLst>
          </p:cNvPr>
          <p:cNvSpPr txBox="1"/>
          <p:nvPr/>
        </p:nvSpPr>
        <p:spPr>
          <a:xfrm>
            <a:off x="9320212" y="438507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A6A6A6"/>
                </a:solidFill>
                <a:latin typeface="Arial"/>
                <a:cs typeface="Segoe UI"/>
              </a:rPr>
              <a:t>Spring </a:t>
            </a:r>
            <a:endParaRPr lang="en-US" b="1">
              <a:solidFill>
                <a:srgbClr val="000000"/>
              </a:solidFill>
              <a:latin typeface="Arial"/>
              <a:cs typeface="Calibri" panose="020F0502020204030204"/>
            </a:endParaRPr>
          </a:p>
          <a:p>
            <a:pPr algn="ctr"/>
            <a:r>
              <a:rPr lang="en-US" b="1">
                <a:solidFill>
                  <a:srgbClr val="A6A6A6"/>
                </a:solidFill>
                <a:latin typeface="Arial"/>
                <a:cs typeface="Segoe UI"/>
              </a:rPr>
              <a:t>Project Plan</a:t>
            </a:r>
            <a:r>
              <a:rPr lang="en-US" b="1">
                <a:latin typeface="Arial"/>
                <a:cs typeface="Segoe UI"/>
              </a:rPr>
              <a:t>​</a:t>
            </a:r>
            <a:endParaRPr lang="en-US" b="1">
              <a:latin typeface="Arial"/>
              <a:cs typeface="Calibri"/>
            </a:endParaRP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3E1B51A-F9F0-271D-4766-E380D7DB4596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26</a:t>
            </a:fld>
            <a:endParaRPr lang="en-US"/>
          </a:p>
        </p:txBody>
      </p:sp>
      <p:pic>
        <p:nvPicPr>
          <p:cNvPr id="10" name="Graphic 10" descr="DNA outline">
            <a:extLst>
              <a:ext uri="{FF2B5EF4-FFF2-40B4-BE49-F238E27FC236}">
                <a16:creationId xmlns:a16="http://schemas.microsoft.com/office/drawing/2014/main" id="{4DE5A883-1367-E8ED-6B46-4F2093E7B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9055" y="2251473"/>
            <a:ext cx="1259681" cy="1259681"/>
          </a:xfrm>
          <a:prstGeom prst="rect">
            <a:avLst/>
          </a:prstGeom>
        </p:spPr>
      </p:pic>
      <p:pic>
        <p:nvPicPr>
          <p:cNvPr id="11" name="Graphic 11" descr="Radioactive outline">
            <a:extLst>
              <a:ext uri="{FF2B5EF4-FFF2-40B4-BE49-F238E27FC236}">
                <a16:creationId xmlns:a16="http://schemas.microsoft.com/office/drawing/2014/main" id="{07D2DB5B-0BF2-6202-707E-2BF9DC24F5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22576" y="2150269"/>
            <a:ext cx="1468040" cy="1462087"/>
          </a:xfrm>
          <a:prstGeom prst="rect">
            <a:avLst/>
          </a:prstGeom>
        </p:spPr>
      </p:pic>
      <p:pic>
        <p:nvPicPr>
          <p:cNvPr id="14" name="Graphic 14" descr="Clipboard Checked outline">
            <a:extLst>
              <a:ext uri="{FF2B5EF4-FFF2-40B4-BE49-F238E27FC236}">
                <a16:creationId xmlns:a16="http://schemas.microsoft.com/office/drawing/2014/main" id="{2E842CFB-62AE-AD02-E616-777DA7EB2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5191" y="2174081"/>
            <a:ext cx="1319212" cy="1319212"/>
          </a:xfrm>
          <a:prstGeom prst="rect">
            <a:avLst/>
          </a:prstGeom>
        </p:spPr>
      </p:pic>
      <p:pic>
        <p:nvPicPr>
          <p:cNvPr id="15" name="Graphic 15" descr="Speedometer Low outline">
            <a:extLst>
              <a:ext uri="{FF2B5EF4-FFF2-40B4-BE49-F238E27FC236}">
                <a16:creationId xmlns:a16="http://schemas.microsoft.com/office/drawing/2014/main" id="{1081A981-B09D-03EA-D5C1-CA7C95181A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92628" y="1896950"/>
            <a:ext cx="1277540" cy="1295400"/>
          </a:xfrm>
          <a:prstGeom prst="rect">
            <a:avLst/>
          </a:prstGeom>
        </p:spPr>
      </p:pic>
      <p:pic>
        <p:nvPicPr>
          <p:cNvPr id="17" name="Graphic 17" descr="Blueprint outline">
            <a:extLst>
              <a:ext uri="{FF2B5EF4-FFF2-40B4-BE49-F238E27FC236}">
                <a16:creationId xmlns:a16="http://schemas.microsoft.com/office/drawing/2014/main" id="{F5E01D73-3E60-2F0D-4550-34587DD519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44111" y="2198960"/>
            <a:ext cx="1223962" cy="1229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553B3A-1B85-3DAC-3A28-0AB2D503C2C2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DD9C30C7-761C-A915-0722-A01BCA854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186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  <a:endParaRPr lang="en-US" b="0">
              <a:solidFill>
                <a:srgbClr val="B7B09C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/>
          <p:nvPr/>
        </p:nvSpPr>
        <p:spPr>
          <a:xfrm>
            <a:off x="1335654" y="3607760"/>
            <a:ext cx="1390969" cy="1392746"/>
          </a:xfrm>
          <a:prstGeom prst="ellipse">
            <a:avLst/>
          </a:prstGeom>
          <a:solidFill>
            <a:srgbClr val="FDB05D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/>
          <p:nvPr/>
        </p:nvSpPr>
        <p:spPr>
          <a:xfrm>
            <a:off x="2960498" y="1981075"/>
            <a:ext cx="1390969" cy="1392746"/>
          </a:xfrm>
          <a:prstGeom prst="ellipse">
            <a:avLst/>
          </a:prstGeom>
          <a:solidFill>
            <a:srgbClr val="F8915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72;p38">
            <a:extLst>
              <a:ext uri="{FF2B5EF4-FFF2-40B4-BE49-F238E27FC236}">
                <a16:creationId xmlns:a16="http://schemas.microsoft.com/office/drawing/2014/main" id="{5DD0FD84-2794-427C-AA22-2761B0DF4594}"/>
              </a:ext>
            </a:extLst>
          </p:cNvPr>
          <p:cNvSpPr/>
          <p:nvPr/>
        </p:nvSpPr>
        <p:spPr>
          <a:xfrm>
            <a:off x="4585336" y="3607760"/>
            <a:ext cx="1396292" cy="1392746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73;p38">
            <a:extLst>
              <a:ext uri="{FF2B5EF4-FFF2-40B4-BE49-F238E27FC236}">
                <a16:creationId xmlns:a16="http://schemas.microsoft.com/office/drawing/2014/main" id="{DBAE8647-CBF6-4602-959E-7B3FB9AFD1F4}"/>
              </a:ext>
            </a:extLst>
          </p:cNvPr>
          <p:cNvSpPr/>
          <p:nvPr/>
        </p:nvSpPr>
        <p:spPr>
          <a:xfrm>
            <a:off x="6210179" y="1981075"/>
            <a:ext cx="1396292" cy="1392746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4;p38">
            <a:extLst>
              <a:ext uri="{FF2B5EF4-FFF2-40B4-BE49-F238E27FC236}">
                <a16:creationId xmlns:a16="http://schemas.microsoft.com/office/drawing/2014/main" id="{AFB204DC-F876-4A89-80C8-5D031AC9EC4A}"/>
              </a:ext>
            </a:extLst>
          </p:cNvPr>
          <p:cNvSpPr/>
          <p:nvPr/>
        </p:nvSpPr>
        <p:spPr>
          <a:xfrm>
            <a:off x="7835017" y="3607766"/>
            <a:ext cx="1396292" cy="1392746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75;p38">
            <a:extLst>
              <a:ext uri="{FF2B5EF4-FFF2-40B4-BE49-F238E27FC236}">
                <a16:creationId xmlns:a16="http://schemas.microsoft.com/office/drawing/2014/main" id="{1B5EED1B-855F-44E4-9525-947CC650FEFF}"/>
              </a:ext>
            </a:extLst>
          </p:cNvPr>
          <p:cNvSpPr/>
          <p:nvPr/>
        </p:nvSpPr>
        <p:spPr>
          <a:xfrm>
            <a:off x="9465379" y="1981081"/>
            <a:ext cx="1390969" cy="1392746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>
            <a:off x="2327488" y="2974756"/>
            <a:ext cx="1032316" cy="1032317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>
            <a:off x="3954166" y="2974756"/>
            <a:ext cx="1030476" cy="1032317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>
            <a:off x="7207526" y="2974756"/>
            <a:ext cx="1026798" cy="1032317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lowchart: Connector 1">
            <a:hlinkClick r:id="" action="ppaction://noaction"/>
            <a:extLst>
              <a:ext uri="{FF2B5EF4-FFF2-40B4-BE49-F238E27FC236}">
                <a16:creationId xmlns:a16="http://schemas.microsoft.com/office/drawing/2014/main" id="{C5C01026-6A1C-4574-9326-82AA889142BC}"/>
              </a:ext>
            </a:extLst>
          </p:cNvPr>
          <p:cNvSpPr>
            <a:spLocks noChangeAspect="1"/>
          </p:cNvSpPr>
          <p:nvPr/>
        </p:nvSpPr>
        <p:spPr>
          <a:xfrm>
            <a:off x="1330062" y="3595392"/>
            <a:ext cx="1392746" cy="1392746"/>
          </a:xfrm>
          <a:prstGeom prst="flowChartConnector">
            <a:avLst/>
          </a:prstGeom>
          <a:solidFill>
            <a:srgbClr val="00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>
            <a:hlinkClick r:id="" action="ppaction://noaction"/>
            <a:extLst>
              <a:ext uri="{FF2B5EF4-FFF2-40B4-BE49-F238E27FC236}">
                <a16:creationId xmlns:a16="http://schemas.microsoft.com/office/drawing/2014/main" id="{8F4E185E-825E-43DD-8617-01A2A141E40F}"/>
              </a:ext>
            </a:extLst>
          </p:cNvPr>
          <p:cNvSpPr>
            <a:spLocks noChangeAspect="1"/>
          </p:cNvSpPr>
          <p:nvPr/>
        </p:nvSpPr>
        <p:spPr>
          <a:xfrm>
            <a:off x="2955345" y="1981075"/>
            <a:ext cx="1392746" cy="1392746"/>
          </a:xfrm>
          <a:prstGeom prst="flowChartConnector">
            <a:avLst/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>
            <a:hlinkClick r:id="" action="ppaction://noaction"/>
            <a:extLst>
              <a:ext uri="{FF2B5EF4-FFF2-40B4-BE49-F238E27FC236}">
                <a16:creationId xmlns:a16="http://schemas.microsoft.com/office/drawing/2014/main" id="{53BBA4D9-A76A-487F-9CF7-D90E584A5DD6}"/>
              </a:ext>
            </a:extLst>
          </p:cNvPr>
          <p:cNvSpPr>
            <a:spLocks noChangeAspect="1"/>
          </p:cNvSpPr>
          <p:nvPr/>
        </p:nvSpPr>
        <p:spPr>
          <a:xfrm>
            <a:off x="4585068" y="3609537"/>
            <a:ext cx="1390968" cy="1390968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>
            <a:hlinkClick r:id="" action="ppaction://noaction"/>
            <a:extLst>
              <a:ext uri="{FF2B5EF4-FFF2-40B4-BE49-F238E27FC236}">
                <a16:creationId xmlns:a16="http://schemas.microsoft.com/office/drawing/2014/main" id="{E56997B6-3579-4D25-B0DD-E6C5311E912A}"/>
              </a:ext>
            </a:extLst>
          </p:cNvPr>
          <p:cNvSpPr>
            <a:spLocks noChangeAspect="1"/>
          </p:cNvSpPr>
          <p:nvPr/>
        </p:nvSpPr>
        <p:spPr>
          <a:xfrm>
            <a:off x="7795251" y="3595392"/>
            <a:ext cx="1417480" cy="141748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lowchart: Connector 26">
            <a:hlinkClick r:id="" action="ppaction://noaction"/>
            <a:extLst>
              <a:ext uri="{FF2B5EF4-FFF2-40B4-BE49-F238E27FC236}">
                <a16:creationId xmlns:a16="http://schemas.microsoft.com/office/drawing/2014/main" id="{E540B2F6-6E05-4246-9D8B-B414E59BF10E}"/>
              </a:ext>
            </a:extLst>
          </p:cNvPr>
          <p:cNvSpPr>
            <a:spLocks noChangeAspect="1"/>
          </p:cNvSpPr>
          <p:nvPr/>
        </p:nvSpPr>
        <p:spPr>
          <a:xfrm>
            <a:off x="6165772" y="1936581"/>
            <a:ext cx="1481731" cy="1481731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>
            <a:off x="5582688" y="2974756"/>
            <a:ext cx="1026798" cy="1032317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Flowchart: Connector 25">
            <a:hlinkClick r:id="" action="ppaction://noaction"/>
            <a:extLst>
              <a:ext uri="{FF2B5EF4-FFF2-40B4-BE49-F238E27FC236}">
                <a16:creationId xmlns:a16="http://schemas.microsoft.com/office/drawing/2014/main" id="{256AFAF4-7A1C-4220-8C47-A8C6AE86823D}"/>
              </a:ext>
            </a:extLst>
          </p:cNvPr>
          <p:cNvSpPr>
            <a:spLocks noChangeAspect="1"/>
          </p:cNvSpPr>
          <p:nvPr/>
        </p:nvSpPr>
        <p:spPr>
          <a:xfrm>
            <a:off x="9462717" y="1981075"/>
            <a:ext cx="1396292" cy="1396292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>
            <a:off x="8832375" y="2974762"/>
            <a:ext cx="1026798" cy="1032317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raphic 4" descr="Target outline">
            <a:extLst>
              <a:ext uri="{FF2B5EF4-FFF2-40B4-BE49-F238E27FC236}">
                <a16:creationId xmlns:a16="http://schemas.microsoft.com/office/drawing/2014/main" id="{2F0CD652-593B-760F-5003-2589064B4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2800" y="3691800"/>
            <a:ext cx="1190400" cy="1190400"/>
          </a:xfrm>
          <a:prstGeom prst="rect">
            <a:avLst/>
          </a:prstGeom>
        </p:spPr>
      </p:pic>
      <p:pic>
        <p:nvPicPr>
          <p:cNvPr id="9" name="Graphic 9" descr="Person with idea outline">
            <a:extLst>
              <a:ext uri="{FF2B5EF4-FFF2-40B4-BE49-F238E27FC236}">
                <a16:creationId xmlns:a16="http://schemas.microsoft.com/office/drawing/2014/main" id="{0F3F6029-3ED9-A50D-D570-F593880CF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28800" y="3829800"/>
            <a:ext cx="914400" cy="914400"/>
          </a:xfrm>
          <a:prstGeom prst="rect">
            <a:avLst/>
          </a:prstGeom>
        </p:spPr>
      </p:pic>
      <p:pic>
        <p:nvPicPr>
          <p:cNvPr id="10" name="Graphic 10" descr="Bullseye outline">
            <a:extLst>
              <a:ext uri="{FF2B5EF4-FFF2-40B4-BE49-F238E27FC236}">
                <a16:creationId xmlns:a16="http://schemas.microsoft.com/office/drawing/2014/main" id="{057468FF-0764-6D46-38D1-AE9A856065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00800" y="2173800"/>
            <a:ext cx="1010400" cy="1004400"/>
          </a:xfrm>
          <a:prstGeom prst="rect">
            <a:avLst/>
          </a:prstGeom>
        </p:spPr>
      </p:pic>
      <p:pic>
        <p:nvPicPr>
          <p:cNvPr id="11" name="Graphic 11" descr="Puzzle outline">
            <a:extLst>
              <a:ext uri="{FF2B5EF4-FFF2-40B4-BE49-F238E27FC236}">
                <a16:creationId xmlns:a16="http://schemas.microsoft.com/office/drawing/2014/main" id="{F147C4BE-86C4-93CE-2682-14DE7AC78A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0800" y="3793800"/>
            <a:ext cx="1034400" cy="1016400"/>
          </a:xfrm>
          <a:prstGeom prst="rect">
            <a:avLst/>
          </a:prstGeom>
        </p:spPr>
      </p:pic>
      <p:pic>
        <p:nvPicPr>
          <p:cNvPr id="14" name="Graphic 14" descr="Trophy outline">
            <a:extLst>
              <a:ext uri="{FF2B5EF4-FFF2-40B4-BE49-F238E27FC236}">
                <a16:creationId xmlns:a16="http://schemas.microsoft.com/office/drawing/2014/main" id="{9030F51F-7C3B-B3AA-024D-1BCAB79535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00800" y="2221800"/>
            <a:ext cx="914400" cy="914400"/>
          </a:xfrm>
          <a:prstGeom prst="rect">
            <a:avLst/>
          </a:prstGeom>
        </p:spPr>
      </p:pic>
      <p:pic>
        <p:nvPicPr>
          <p:cNvPr id="15" name="Graphic 15" descr="Astronaut male outline">
            <a:extLst>
              <a:ext uri="{FF2B5EF4-FFF2-40B4-BE49-F238E27FC236}">
                <a16:creationId xmlns:a16="http://schemas.microsoft.com/office/drawing/2014/main" id="{44F1C7A2-9196-EDB3-3A38-E53AAC73CE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96800" y="2221800"/>
            <a:ext cx="914400" cy="91440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E703284-7B65-45D3-4F05-5770C03D426B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70D8E-7681-2034-4400-F9C42F306627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3A95EAC3-F41B-DC3F-9579-456EA8A4B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86913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>
            <a:spLocks noChangeAspect="1"/>
          </p:cNvSpPr>
          <p:nvPr/>
        </p:nvSpPr>
        <p:spPr>
          <a:xfrm>
            <a:off x="838200" y="1325052"/>
            <a:ext cx="4376721" cy="4382311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/>
          <p:nvPr/>
        </p:nvSpPr>
        <p:spPr>
          <a:xfrm>
            <a:off x="5749281" y="2443802"/>
            <a:ext cx="842437" cy="843513"/>
          </a:xfrm>
          <a:prstGeom prst="ellipse">
            <a:avLst/>
          </a:prstGeom>
          <a:solidFill>
            <a:srgbClr val="00CFB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72;p38">
            <a:extLst>
              <a:ext uri="{FF2B5EF4-FFF2-40B4-BE49-F238E27FC236}">
                <a16:creationId xmlns:a16="http://schemas.microsoft.com/office/drawing/2014/main" id="{5DD0FD84-2794-427C-AA22-2761B0DF4594}"/>
              </a:ext>
            </a:extLst>
          </p:cNvPr>
          <p:cNvSpPr/>
          <p:nvPr/>
        </p:nvSpPr>
        <p:spPr>
          <a:xfrm>
            <a:off x="6733360" y="3429000"/>
            <a:ext cx="845661" cy="843513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73;p38">
            <a:extLst>
              <a:ext uri="{FF2B5EF4-FFF2-40B4-BE49-F238E27FC236}">
                <a16:creationId xmlns:a16="http://schemas.microsoft.com/office/drawing/2014/main" id="{DBAE8647-CBF6-4602-959E-7B3FB9AFD1F4}"/>
              </a:ext>
            </a:extLst>
          </p:cNvPr>
          <p:cNvSpPr/>
          <p:nvPr/>
        </p:nvSpPr>
        <p:spPr>
          <a:xfrm>
            <a:off x="7717443" y="2443802"/>
            <a:ext cx="845661" cy="843513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4;p38">
            <a:extLst>
              <a:ext uri="{FF2B5EF4-FFF2-40B4-BE49-F238E27FC236}">
                <a16:creationId xmlns:a16="http://schemas.microsoft.com/office/drawing/2014/main" id="{AFB204DC-F876-4A89-80C8-5D031AC9EC4A}"/>
              </a:ext>
            </a:extLst>
          </p:cNvPr>
          <p:cNvSpPr/>
          <p:nvPr/>
        </p:nvSpPr>
        <p:spPr>
          <a:xfrm>
            <a:off x="8701522" y="3429004"/>
            <a:ext cx="845661" cy="843513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75;p38">
            <a:extLst>
              <a:ext uri="{FF2B5EF4-FFF2-40B4-BE49-F238E27FC236}">
                <a16:creationId xmlns:a16="http://schemas.microsoft.com/office/drawing/2014/main" id="{1B5EED1B-855F-44E4-9525-947CC650FEFF}"/>
              </a:ext>
            </a:extLst>
          </p:cNvPr>
          <p:cNvSpPr/>
          <p:nvPr/>
        </p:nvSpPr>
        <p:spPr>
          <a:xfrm>
            <a:off x="9688947" y="2443806"/>
            <a:ext cx="842437" cy="843513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 rot="1954503">
            <a:off x="5171882" y="2684648"/>
            <a:ext cx="625220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>
            <a:off x="6351094" y="3045623"/>
            <a:ext cx="624105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>
            <a:off x="8321484" y="3045623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1CE428-7FAB-47BC-917F-F20A64118BE4}"/>
              </a:ext>
            </a:extLst>
          </p:cNvPr>
          <p:cNvSpPr txBox="1"/>
          <p:nvPr/>
        </p:nvSpPr>
        <p:spPr>
          <a:xfrm>
            <a:off x="1142403" y="1733386"/>
            <a:ext cx="3808516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Arial"/>
              </a:rPr>
              <a:t>The </a:t>
            </a:r>
            <a:r>
              <a:rPr lang="en-US" sz="2400" b="1">
                <a:solidFill>
                  <a:schemeClr val="bg1"/>
                </a:solidFill>
                <a:latin typeface="Arial"/>
                <a:ea typeface="Tahoma"/>
                <a:cs typeface="Arial"/>
              </a:rPr>
              <a:t>objective</a:t>
            </a:r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Arial"/>
              </a:rPr>
              <a:t> of our project is to create a support structure for a fiberoptic cable to accurately measure cryogenic </a:t>
            </a:r>
            <a:endParaRPr lang="en-US">
              <a:solidFill>
                <a:schemeClr val="bg1"/>
              </a:solidFill>
              <a:latin typeface="Arial"/>
              <a:ea typeface="Tahoma"/>
              <a:cs typeface="Calibri" panose="020F0502020204030204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Arial"/>
              </a:rPr>
              <a:t>propellant levels.</a:t>
            </a:r>
            <a:endParaRPr lang="en-US">
              <a:solidFill>
                <a:schemeClr val="bg1"/>
              </a:solidFill>
              <a:latin typeface="Arial"/>
              <a:ea typeface="Tahoma"/>
              <a:cs typeface="Calibri"/>
            </a:endParaRPr>
          </a:p>
        </p:txBody>
      </p:sp>
      <p:sp>
        <p:nvSpPr>
          <p:cNvPr id="71" name="Flowchart: Connector 70">
            <a:hlinkClick r:id="" action="ppaction://noaction"/>
            <a:extLst>
              <a:ext uri="{FF2B5EF4-FFF2-40B4-BE49-F238E27FC236}">
                <a16:creationId xmlns:a16="http://schemas.microsoft.com/office/drawing/2014/main" id="{08EECD84-CA36-4255-AB49-2DDCFCE9BD0B}"/>
              </a:ext>
            </a:extLst>
          </p:cNvPr>
          <p:cNvSpPr>
            <a:spLocks noChangeAspect="1"/>
          </p:cNvSpPr>
          <p:nvPr/>
        </p:nvSpPr>
        <p:spPr>
          <a:xfrm>
            <a:off x="5753059" y="2408545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lowchart: Connector 71">
            <a:hlinkClick r:id="" action="ppaction://noaction"/>
            <a:extLst>
              <a:ext uri="{FF2B5EF4-FFF2-40B4-BE49-F238E27FC236}">
                <a16:creationId xmlns:a16="http://schemas.microsoft.com/office/drawing/2014/main" id="{D6062C02-42E2-4F9B-9D80-31D3A84502FA}"/>
              </a:ext>
            </a:extLst>
          </p:cNvPr>
          <p:cNvSpPr>
            <a:spLocks noChangeAspect="1"/>
          </p:cNvSpPr>
          <p:nvPr/>
        </p:nvSpPr>
        <p:spPr>
          <a:xfrm>
            <a:off x="6706418" y="3419012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owchart: Connector 72">
            <a:hlinkClick r:id="" action="ppaction://noaction"/>
            <a:extLst>
              <a:ext uri="{FF2B5EF4-FFF2-40B4-BE49-F238E27FC236}">
                <a16:creationId xmlns:a16="http://schemas.microsoft.com/office/drawing/2014/main" id="{A4C93683-0C5F-4B28-93BE-10ABB894E359}"/>
              </a:ext>
            </a:extLst>
          </p:cNvPr>
          <p:cNvSpPr>
            <a:spLocks noChangeAspect="1"/>
          </p:cNvSpPr>
          <p:nvPr/>
        </p:nvSpPr>
        <p:spPr>
          <a:xfrm>
            <a:off x="8657859" y="3405070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lowchart: Connector 74">
            <a:hlinkClick r:id="" action="ppaction://noaction"/>
            <a:extLst>
              <a:ext uri="{FF2B5EF4-FFF2-40B4-BE49-F238E27FC236}">
                <a16:creationId xmlns:a16="http://schemas.microsoft.com/office/drawing/2014/main" id="{6C524844-AA72-4A51-AAB5-FF7918270F1F}"/>
              </a:ext>
            </a:extLst>
          </p:cNvPr>
          <p:cNvSpPr>
            <a:spLocks noChangeAspect="1"/>
          </p:cNvSpPr>
          <p:nvPr/>
        </p:nvSpPr>
        <p:spPr>
          <a:xfrm>
            <a:off x="7647526" y="2366097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>
            <a:off x="7337404" y="3045623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>
            <a:off x="9305569" y="3045626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Flowchart: Connector 73">
            <a:hlinkClick r:id="" action="ppaction://noaction"/>
            <a:extLst>
              <a:ext uri="{FF2B5EF4-FFF2-40B4-BE49-F238E27FC236}">
                <a16:creationId xmlns:a16="http://schemas.microsoft.com/office/drawing/2014/main" id="{3A3F8C77-F34D-43F2-AE67-805F159B67B3}"/>
              </a:ext>
            </a:extLst>
          </p:cNvPr>
          <p:cNvSpPr>
            <a:spLocks noChangeAspect="1"/>
          </p:cNvSpPr>
          <p:nvPr/>
        </p:nvSpPr>
        <p:spPr>
          <a:xfrm>
            <a:off x="9643672" y="2389569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4" descr="Target outline">
            <a:extLst>
              <a:ext uri="{FF2B5EF4-FFF2-40B4-BE49-F238E27FC236}">
                <a16:creationId xmlns:a16="http://schemas.microsoft.com/office/drawing/2014/main" id="{8178B723-CCD5-C449-936D-FAB89508B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6800" y="4129800"/>
            <a:ext cx="1700400" cy="1694400"/>
          </a:xfrm>
          <a:prstGeom prst="rect">
            <a:avLst/>
          </a:prstGeom>
        </p:spPr>
      </p:pic>
      <p:pic>
        <p:nvPicPr>
          <p:cNvPr id="9" name="Graphic 9" descr="Person with idea outline">
            <a:extLst>
              <a:ext uri="{FF2B5EF4-FFF2-40B4-BE49-F238E27FC236}">
                <a16:creationId xmlns:a16="http://schemas.microsoft.com/office/drawing/2014/main" id="{C1156DFF-41DB-018B-F874-534C78EC60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0800" y="3475800"/>
            <a:ext cx="734400" cy="734400"/>
          </a:xfrm>
          <a:prstGeom prst="rect">
            <a:avLst/>
          </a:prstGeom>
        </p:spPr>
      </p:pic>
      <p:pic>
        <p:nvPicPr>
          <p:cNvPr id="11" name="Graphic 10" descr="Bullseye outline">
            <a:extLst>
              <a:ext uri="{FF2B5EF4-FFF2-40B4-BE49-F238E27FC236}">
                <a16:creationId xmlns:a16="http://schemas.microsoft.com/office/drawing/2014/main" id="{E768885F-3470-9529-61DA-D69CF7DEC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56800" y="2473800"/>
            <a:ext cx="764400" cy="782400"/>
          </a:xfrm>
          <a:prstGeom prst="rect">
            <a:avLst/>
          </a:prstGeom>
        </p:spPr>
      </p:pic>
      <p:pic>
        <p:nvPicPr>
          <p:cNvPr id="14" name="Graphic 15" descr="Astronaut male outline">
            <a:extLst>
              <a:ext uri="{FF2B5EF4-FFF2-40B4-BE49-F238E27FC236}">
                <a16:creationId xmlns:a16="http://schemas.microsoft.com/office/drawing/2014/main" id="{133C2041-5764-B11C-2B9B-D9CAFC4CB7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30800" y="2503800"/>
            <a:ext cx="710400" cy="716400"/>
          </a:xfrm>
          <a:prstGeom prst="rect">
            <a:avLst/>
          </a:prstGeom>
        </p:spPr>
      </p:pic>
      <p:pic>
        <p:nvPicPr>
          <p:cNvPr id="16" name="Graphic 11" descr="Puzzle outline">
            <a:extLst>
              <a:ext uri="{FF2B5EF4-FFF2-40B4-BE49-F238E27FC236}">
                <a16:creationId xmlns:a16="http://schemas.microsoft.com/office/drawing/2014/main" id="{BB466A37-A5C8-E98B-4159-18A9524D09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52800" y="3499800"/>
            <a:ext cx="740400" cy="740400"/>
          </a:xfrm>
          <a:prstGeom prst="rect">
            <a:avLst/>
          </a:prstGeom>
        </p:spPr>
      </p:pic>
      <p:pic>
        <p:nvPicPr>
          <p:cNvPr id="18" name="Graphic 14" descr="Trophy outline">
            <a:extLst>
              <a:ext uri="{FF2B5EF4-FFF2-40B4-BE49-F238E27FC236}">
                <a16:creationId xmlns:a16="http://schemas.microsoft.com/office/drawing/2014/main" id="{56EA4775-CB22-EFB8-26FC-0AB5AD0E57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36800" y="2509800"/>
            <a:ext cx="746400" cy="7104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354B743-143E-5561-2A1F-4C4147B43194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6F0608-26DD-B007-B55E-754E4871729B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3DB01156-A4AA-AFAC-E163-AB6BCC507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398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  <a:endParaRPr lang="en-US" b="0">
              <a:solidFill>
                <a:srgbClr val="B7B09C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/>
          <p:nvPr/>
        </p:nvSpPr>
        <p:spPr>
          <a:xfrm>
            <a:off x="1068395" y="3333596"/>
            <a:ext cx="842437" cy="843513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72;p38">
            <a:extLst>
              <a:ext uri="{FF2B5EF4-FFF2-40B4-BE49-F238E27FC236}">
                <a16:creationId xmlns:a16="http://schemas.microsoft.com/office/drawing/2014/main" id="{5DD0FD84-2794-427C-AA22-2761B0DF4594}"/>
              </a:ext>
            </a:extLst>
          </p:cNvPr>
          <p:cNvSpPr/>
          <p:nvPr/>
        </p:nvSpPr>
        <p:spPr>
          <a:xfrm>
            <a:off x="7372231" y="3444538"/>
            <a:ext cx="845661" cy="843513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73;p38">
            <a:extLst>
              <a:ext uri="{FF2B5EF4-FFF2-40B4-BE49-F238E27FC236}">
                <a16:creationId xmlns:a16="http://schemas.microsoft.com/office/drawing/2014/main" id="{DBAE8647-CBF6-4602-959E-7B3FB9AFD1F4}"/>
              </a:ext>
            </a:extLst>
          </p:cNvPr>
          <p:cNvSpPr/>
          <p:nvPr/>
        </p:nvSpPr>
        <p:spPr>
          <a:xfrm>
            <a:off x="8356314" y="2459340"/>
            <a:ext cx="845661" cy="843513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4;p38">
            <a:extLst>
              <a:ext uri="{FF2B5EF4-FFF2-40B4-BE49-F238E27FC236}">
                <a16:creationId xmlns:a16="http://schemas.microsoft.com/office/drawing/2014/main" id="{AFB204DC-F876-4A89-80C8-5D031AC9EC4A}"/>
              </a:ext>
            </a:extLst>
          </p:cNvPr>
          <p:cNvSpPr/>
          <p:nvPr/>
        </p:nvSpPr>
        <p:spPr>
          <a:xfrm>
            <a:off x="9340393" y="3444542"/>
            <a:ext cx="845661" cy="843513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75;p38">
            <a:extLst>
              <a:ext uri="{FF2B5EF4-FFF2-40B4-BE49-F238E27FC236}">
                <a16:creationId xmlns:a16="http://schemas.microsoft.com/office/drawing/2014/main" id="{1B5EED1B-855F-44E4-9525-947CC650FEFF}"/>
              </a:ext>
            </a:extLst>
          </p:cNvPr>
          <p:cNvSpPr/>
          <p:nvPr/>
        </p:nvSpPr>
        <p:spPr>
          <a:xfrm>
            <a:off x="10327818" y="2459344"/>
            <a:ext cx="842437" cy="843513"/>
          </a:xfrm>
          <a:prstGeom prst="ellipse">
            <a:avLst/>
          </a:prstGeom>
          <a:solidFill>
            <a:srgbClr val="6FBBAD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 rot="1946865">
            <a:off x="1860737" y="3256595"/>
            <a:ext cx="625220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 rot="19618149">
            <a:off x="6787593" y="3432317"/>
            <a:ext cx="624105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>
            <a:off x="8960355" y="3061161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>
            <a:spLocks noChangeAspect="1"/>
          </p:cNvSpPr>
          <p:nvPr/>
        </p:nvSpPr>
        <p:spPr>
          <a:xfrm>
            <a:off x="2467424" y="1187035"/>
            <a:ext cx="4376721" cy="4382312"/>
          </a:xfrm>
          <a:prstGeom prst="ellipse">
            <a:avLst/>
          </a:prstGeom>
          <a:solidFill>
            <a:srgbClr val="00CFB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908D3AD-C13A-478E-896C-3D1FFE8C4326}"/>
              </a:ext>
            </a:extLst>
          </p:cNvPr>
          <p:cNvSpPr txBox="1"/>
          <p:nvPr/>
        </p:nvSpPr>
        <p:spPr>
          <a:xfrm>
            <a:off x="2881500" y="2993959"/>
            <a:ext cx="3548567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/>
                <a:ea typeface="Tahoma"/>
                <a:cs typeface="Arial"/>
              </a:rPr>
              <a:t>Assumptions</a:t>
            </a:r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Arial"/>
              </a:rPr>
              <a:t>:</a:t>
            </a:r>
          </a:p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Arial"/>
              </a:rPr>
              <a:t> Testing will occur at </a:t>
            </a:r>
            <a:r>
              <a:rPr lang="en-US" sz="2400" err="1">
                <a:solidFill>
                  <a:schemeClr val="bg1"/>
                </a:solidFill>
                <a:latin typeface="Arial"/>
                <a:ea typeface="Tahoma"/>
                <a:cs typeface="Arial"/>
              </a:rPr>
              <a:t>MagLab</a:t>
            </a:r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Arial"/>
              </a:rPr>
              <a:t> using a liquid nitrogen </a:t>
            </a:r>
            <a:r>
              <a:rPr lang="en-US" sz="2400" err="1">
                <a:solidFill>
                  <a:schemeClr val="bg1"/>
                </a:solidFill>
                <a:latin typeface="Arial"/>
                <a:ea typeface="Tahoma"/>
                <a:cs typeface="Arial"/>
              </a:rPr>
              <a:t>dewar</a:t>
            </a:r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Arial"/>
              </a:rPr>
              <a:t>; the</a:t>
            </a:r>
            <a:endParaRPr lang="en-US" sz="2400">
              <a:solidFill>
                <a:schemeClr val="bg1"/>
              </a:solidFill>
              <a:ea typeface="Tahoma"/>
              <a:cs typeface="+mn-lt"/>
            </a:endParaRPr>
          </a:p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Arial"/>
              </a:rPr>
              <a:t>FOSS system is accurate. </a:t>
            </a:r>
            <a:endParaRPr lang="en-US" sz="2400">
              <a:solidFill>
                <a:schemeClr val="bg1"/>
              </a:solidFill>
              <a:ea typeface="Tahoma"/>
              <a:cs typeface="+mn-lt"/>
            </a:endParaRPr>
          </a:p>
          <a:p>
            <a:pPr algn="ctr"/>
            <a:endParaRPr lang="en-US" sz="24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Flowchart: Connector 70">
            <a:hlinkClick r:id="" action="ppaction://noaction"/>
            <a:extLst>
              <a:ext uri="{FF2B5EF4-FFF2-40B4-BE49-F238E27FC236}">
                <a16:creationId xmlns:a16="http://schemas.microsoft.com/office/drawing/2014/main" id="{95CE377F-FBBE-472F-A6FA-DBB15F1BCA83}"/>
              </a:ext>
            </a:extLst>
          </p:cNvPr>
          <p:cNvSpPr>
            <a:spLocks noChangeAspect="1"/>
          </p:cNvSpPr>
          <p:nvPr/>
        </p:nvSpPr>
        <p:spPr>
          <a:xfrm>
            <a:off x="999648" y="3265387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lowchart: Connector 71">
            <a:hlinkClick r:id="" action="ppaction://noaction"/>
            <a:extLst>
              <a:ext uri="{FF2B5EF4-FFF2-40B4-BE49-F238E27FC236}">
                <a16:creationId xmlns:a16="http://schemas.microsoft.com/office/drawing/2014/main" id="{E7617C0D-E1AE-4A3C-9836-0CAFF3576A82}"/>
              </a:ext>
            </a:extLst>
          </p:cNvPr>
          <p:cNvSpPr>
            <a:spLocks noChangeAspect="1"/>
          </p:cNvSpPr>
          <p:nvPr/>
        </p:nvSpPr>
        <p:spPr>
          <a:xfrm>
            <a:off x="7364415" y="3426351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owchart: Connector 72">
            <a:hlinkClick r:id="" action="ppaction://noaction"/>
            <a:extLst>
              <a:ext uri="{FF2B5EF4-FFF2-40B4-BE49-F238E27FC236}">
                <a16:creationId xmlns:a16="http://schemas.microsoft.com/office/drawing/2014/main" id="{3219926E-EC54-412B-A25C-74B9BA603DF9}"/>
              </a:ext>
            </a:extLst>
          </p:cNvPr>
          <p:cNvSpPr>
            <a:spLocks noChangeAspect="1"/>
          </p:cNvSpPr>
          <p:nvPr/>
        </p:nvSpPr>
        <p:spPr>
          <a:xfrm>
            <a:off x="9306566" y="3399801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Connector 76">
            <a:hlinkClick r:id="" action="ppaction://noaction"/>
            <a:extLst>
              <a:ext uri="{FF2B5EF4-FFF2-40B4-BE49-F238E27FC236}">
                <a16:creationId xmlns:a16="http://schemas.microsoft.com/office/drawing/2014/main" id="{5C457333-2137-4562-A03A-F7977C1CAE1C}"/>
              </a:ext>
            </a:extLst>
          </p:cNvPr>
          <p:cNvSpPr>
            <a:spLocks noChangeAspect="1"/>
          </p:cNvSpPr>
          <p:nvPr/>
        </p:nvSpPr>
        <p:spPr>
          <a:xfrm>
            <a:off x="8259172" y="2391131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>
            <a:off x="7976275" y="3061161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>
            <a:off x="9944440" y="3061164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Flowchart: Connector 73">
            <a:hlinkClick r:id="" action="ppaction://noaction"/>
            <a:extLst>
              <a:ext uri="{FF2B5EF4-FFF2-40B4-BE49-F238E27FC236}">
                <a16:creationId xmlns:a16="http://schemas.microsoft.com/office/drawing/2014/main" id="{9979C8D7-3CB9-4B78-AB20-818213B21FC9}"/>
              </a:ext>
            </a:extLst>
          </p:cNvPr>
          <p:cNvSpPr>
            <a:spLocks noChangeAspect="1"/>
          </p:cNvSpPr>
          <p:nvPr/>
        </p:nvSpPr>
        <p:spPr>
          <a:xfrm>
            <a:off x="10325791" y="2378761"/>
            <a:ext cx="932986" cy="932986"/>
          </a:xfrm>
          <a:prstGeom prst="flowChartConnector">
            <a:avLst/>
          </a:prstGeom>
          <a:solidFill>
            <a:srgbClr val="23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Target outline">
            <a:extLst>
              <a:ext uri="{FF2B5EF4-FFF2-40B4-BE49-F238E27FC236}">
                <a16:creationId xmlns:a16="http://schemas.microsoft.com/office/drawing/2014/main" id="{8C9439D0-58D1-7E3B-E497-BF75580C6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2800" y="3367800"/>
            <a:ext cx="770400" cy="764400"/>
          </a:xfrm>
          <a:prstGeom prst="rect">
            <a:avLst/>
          </a:prstGeom>
        </p:spPr>
      </p:pic>
      <p:pic>
        <p:nvPicPr>
          <p:cNvPr id="7" name="Graphic 9" descr="Person with idea outline">
            <a:extLst>
              <a:ext uri="{FF2B5EF4-FFF2-40B4-BE49-F238E27FC236}">
                <a16:creationId xmlns:a16="http://schemas.microsoft.com/office/drawing/2014/main" id="{7D4A9A3D-034A-D08E-BE58-25A53748C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26800" y="3499800"/>
            <a:ext cx="734400" cy="734400"/>
          </a:xfrm>
          <a:prstGeom prst="rect">
            <a:avLst/>
          </a:prstGeom>
        </p:spPr>
      </p:pic>
      <p:pic>
        <p:nvPicPr>
          <p:cNvPr id="9" name="Graphic 8" descr="Bullseye outline">
            <a:extLst>
              <a:ext uri="{FF2B5EF4-FFF2-40B4-BE49-F238E27FC236}">
                <a16:creationId xmlns:a16="http://schemas.microsoft.com/office/drawing/2014/main" id="{14EA088F-5D34-C749-1DFF-E398102B76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98800" y="2485800"/>
            <a:ext cx="764400" cy="782400"/>
          </a:xfrm>
          <a:prstGeom prst="rect">
            <a:avLst/>
          </a:prstGeom>
        </p:spPr>
      </p:pic>
      <p:pic>
        <p:nvPicPr>
          <p:cNvPr id="11" name="Graphic 15" descr="Astronaut male outline">
            <a:extLst>
              <a:ext uri="{FF2B5EF4-FFF2-40B4-BE49-F238E27FC236}">
                <a16:creationId xmlns:a16="http://schemas.microsoft.com/office/drawing/2014/main" id="{A46978A0-268D-2E5B-7464-7D31C3CBB7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80800" y="1363800"/>
            <a:ext cx="1550400" cy="1562400"/>
          </a:xfrm>
          <a:prstGeom prst="rect">
            <a:avLst/>
          </a:prstGeom>
        </p:spPr>
      </p:pic>
      <p:pic>
        <p:nvPicPr>
          <p:cNvPr id="14" name="Graphic 11" descr="Puzzle outline">
            <a:extLst>
              <a:ext uri="{FF2B5EF4-FFF2-40B4-BE49-F238E27FC236}">
                <a16:creationId xmlns:a16="http://schemas.microsoft.com/office/drawing/2014/main" id="{CB82F5A4-37D1-F496-04B5-9AD96EA769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94800" y="3499800"/>
            <a:ext cx="740400" cy="740400"/>
          </a:xfrm>
          <a:prstGeom prst="rect">
            <a:avLst/>
          </a:prstGeom>
        </p:spPr>
      </p:pic>
      <p:pic>
        <p:nvPicPr>
          <p:cNvPr id="16" name="Graphic 14" descr="Trophy outline">
            <a:extLst>
              <a:ext uri="{FF2B5EF4-FFF2-40B4-BE49-F238E27FC236}">
                <a16:creationId xmlns:a16="http://schemas.microsoft.com/office/drawing/2014/main" id="{E01A0C5C-8362-4F22-8193-64C6952459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20800" y="2485800"/>
            <a:ext cx="746400" cy="7104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F5B7634-C60C-154F-D034-EC0E6325221B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A37D0E-B204-637C-C80B-627E13F497F2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70C03F64-8CE4-8E2F-C03D-9A66E49DD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78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1382E-ADA7-442D-BB8A-1D3D00B0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Sponsor and Advisor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91601-FC12-4929-A276-FFB7E4646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6630" y="6133161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3</a:t>
            </a:fld>
            <a:endParaRPr lang="en-US"/>
          </a:p>
        </p:txBody>
      </p:sp>
      <p:pic>
        <p:nvPicPr>
          <p:cNvPr id="1026" name="Picture 2" descr="Symbols of NASA | NASA">
            <a:extLst>
              <a:ext uri="{FF2B5EF4-FFF2-40B4-BE49-F238E27FC236}">
                <a16:creationId xmlns:a16="http://schemas.microsoft.com/office/drawing/2014/main" id="{4611DF9C-F2DC-36C5-966B-B6CDC46FF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1" t="1303" r="22476"/>
          <a:stretch/>
        </p:blipFill>
        <p:spPr bwMode="auto">
          <a:xfrm>
            <a:off x="8094468" y="819464"/>
            <a:ext cx="4200155" cy="38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SA - University of Texas at El Paso">
            <a:extLst>
              <a:ext uri="{FF2B5EF4-FFF2-40B4-BE49-F238E27FC236}">
                <a16:creationId xmlns:a16="http://schemas.microsoft.com/office/drawing/2014/main" id="{3AA7110B-99F6-6911-D6BE-0EE5C1717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359"/>
          <a:stretch/>
        </p:blipFill>
        <p:spPr bwMode="auto">
          <a:xfrm>
            <a:off x="839315" y="1575158"/>
            <a:ext cx="2203231" cy="2971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5F530CD-71C9-3AF4-1B34-14DEE3E0A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8" r="-638"/>
          <a:stretch/>
        </p:blipFill>
        <p:spPr bwMode="auto">
          <a:xfrm>
            <a:off x="4643582" y="1575158"/>
            <a:ext cx="220323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336630-A30B-4E2A-9736-EC71702DD595}"/>
              </a:ext>
            </a:extLst>
          </p:cNvPr>
          <p:cNvSpPr txBox="1"/>
          <p:nvPr/>
        </p:nvSpPr>
        <p:spPr>
          <a:xfrm>
            <a:off x="738675" y="4644937"/>
            <a:ext cx="238970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>
                <a:latin typeface="Arial"/>
                <a:cs typeface="Arial"/>
              </a:rPr>
              <a:t>Engineering Mentor</a:t>
            </a:r>
          </a:p>
          <a:p>
            <a:pPr algn="ctr"/>
            <a:r>
              <a:rPr lang="en-US">
                <a:latin typeface="Arial"/>
                <a:cs typeface="Arial"/>
              </a:rPr>
              <a:t>Juan </a:t>
            </a:r>
            <a:r>
              <a:rPr lang="en-US" err="1">
                <a:latin typeface="Arial"/>
                <a:cs typeface="Arial"/>
              </a:rPr>
              <a:t>Valenzeula</a:t>
            </a:r>
            <a:endParaRPr lang="en-US">
              <a:latin typeface="Arial"/>
              <a:cs typeface="Arial"/>
            </a:endParaRPr>
          </a:p>
          <a:p>
            <a:pPr algn="ctr"/>
            <a:r>
              <a:rPr lang="en-US" i="1">
                <a:latin typeface="Arial"/>
                <a:cs typeface="Arial"/>
              </a:rPr>
              <a:t>Aerospace Engineer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18525F-C1B3-44E6-826A-DFEBA47495BE}"/>
              </a:ext>
            </a:extLst>
          </p:cNvPr>
          <p:cNvSpPr txBox="1"/>
          <p:nvPr/>
        </p:nvSpPr>
        <p:spPr>
          <a:xfrm>
            <a:off x="3453098" y="4644937"/>
            <a:ext cx="4583306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b="1" u="sng">
                <a:latin typeface="Arial"/>
                <a:cs typeface="Arial"/>
              </a:rPr>
              <a:t>Academic Advisor</a:t>
            </a:r>
          </a:p>
          <a:p>
            <a:pPr algn="ctr"/>
            <a:r>
              <a:rPr lang="en-US">
                <a:latin typeface="Arial"/>
                <a:cs typeface="Arial"/>
              </a:rPr>
              <a:t>Mark Vanderlaan, Ph.D.</a:t>
            </a:r>
          </a:p>
          <a:p>
            <a:pPr algn="ctr"/>
            <a:r>
              <a:rPr lang="en-US" i="1">
                <a:latin typeface="Arial"/>
                <a:cs typeface="Arial"/>
              </a:rPr>
              <a:t>Head of Hybrid and Cryogenics Operations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41A94A-4153-3C29-D1D7-07FDDF69FD4D}"/>
              </a:ext>
            </a:extLst>
          </p:cNvPr>
          <p:cNvSpPr txBox="1"/>
          <p:nvPr/>
        </p:nvSpPr>
        <p:spPr>
          <a:xfrm>
            <a:off x="7896450" y="4551413"/>
            <a:ext cx="4138233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u="sng">
                <a:latin typeface="Arial"/>
                <a:cs typeface="Arial"/>
              </a:rPr>
              <a:t>Sponsor</a:t>
            </a:r>
          </a:p>
          <a:p>
            <a:pPr algn="ctr"/>
            <a:r>
              <a:rPr lang="en-US">
                <a:latin typeface="Arial"/>
                <a:cs typeface="Arial"/>
              </a:rPr>
              <a:t>National Aeronautics and Space Association</a:t>
            </a:r>
          </a:p>
          <a:p>
            <a:pPr algn="ctr"/>
            <a:r>
              <a:rPr lang="en-US">
                <a:latin typeface="Arial"/>
                <a:cs typeface="Calibri"/>
              </a:rPr>
              <a:t>(NASA)</a:t>
            </a:r>
          </a:p>
          <a:p>
            <a:pPr algn="ctr"/>
            <a:endParaRPr lang="en-US" i="1">
              <a:cs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8B0648-F617-0AA3-D82F-330A48486605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Trevor Lay</a:t>
            </a:r>
          </a:p>
        </p:txBody>
      </p:sp>
    </p:spTree>
    <p:extLst>
      <p:ext uri="{BB962C8B-B14F-4D97-AF65-F5344CB8AC3E}">
        <p14:creationId xmlns:p14="http://schemas.microsoft.com/office/powerpoint/2010/main" val="1294143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  <a:endParaRPr lang="en-US" b="0">
              <a:solidFill>
                <a:srgbClr val="B7B09C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/>
          <p:nvPr/>
        </p:nvSpPr>
        <p:spPr>
          <a:xfrm>
            <a:off x="1043770" y="3434679"/>
            <a:ext cx="842437" cy="843513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/>
          <p:nvPr/>
        </p:nvSpPr>
        <p:spPr>
          <a:xfrm>
            <a:off x="2027853" y="2449481"/>
            <a:ext cx="842437" cy="843513"/>
          </a:xfrm>
          <a:prstGeom prst="ellipse">
            <a:avLst/>
          </a:prstGeom>
          <a:solidFill>
            <a:srgbClr val="00CFB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73;p38">
            <a:extLst>
              <a:ext uri="{FF2B5EF4-FFF2-40B4-BE49-F238E27FC236}">
                <a16:creationId xmlns:a16="http://schemas.microsoft.com/office/drawing/2014/main" id="{DBAE8647-CBF6-4602-959E-7B3FB9AFD1F4}"/>
              </a:ext>
            </a:extLst>
          </p:cNvPr>
          <p:cNvSpPr/>
          <p:nvPr/>
        </p:nvSpPr>
        <p:spPr>
          <a:xfrm>
            <a:off x="8271312" y="2443798"/>
            <a:ext cx="845661" cy="843513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4;p38">
            <a:extLst>
              <a:ext uri="{FF2B5EF4-FFF2-40B4-BE49-F238E27FC236}">
                <a16:creationId xmlns:a16="http://schemas.microsoft.com/office/drawing/2014/main" id="{AFB204DC-F876-4A89-80C8-5D031AC9EC4A}"/>
              </a:ext>
            </a:extLst>
          </p:cNvPr>
          <p:cNvSpPr/>
          <p:nvPr/>
        </p:nvSpPr>
        <p:spPr>
          <a:xfrm>
            <a:off x="9255391" y="3429000"/>
            <a:ext cx="845661" cy="843513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75;p38">
            <a:extLst>
              <a:ext uri="{FF2B5EF4-FFF2-40B4-BE49-F238E27FC236}">
                <a16:creationId xmlns:a16="http://schemas.microsoft.com/office/drawing/2014/main" id="{1B5EED1B-855F-44E4-9525-947CC650FEFF}"/>
              </a:ext>
            </a:extLst>
          </p:cNvPr>
          <p:cNvSpPr/>
          <p:nvPr/>
        </p:nvSpPr>
        <p:spPr>
          <a:xfrm>
            <a:off x="10242816" y="2443802"/>
            <a:ext cx="842437" cy="843513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>
            <a:off x="1644472" y="3051302"/>
            <a:ext cx="625220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 rot="19509436">
            <a:off x="2831672" y="2681540"/>
            <a:ext cx="624105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>
            <a:off x="8875353" y="3045619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172;p38">
            <a:extLst>
              <a:ext uri="{FF2B5EF4-FFF2-40B4-BE49-F238E27FC236}">
                <a16:creationId xmlns:a16="http://schemas.microsoft.com/office/drawing/2014/main" id="{48524BF7-CB5A-4575-8208-0A98E5B6ED91}"/>
              </a:ext>
            </a:extLst>
          </p:cNvPr>
          <p:cNvSpPr>
            <a:spLocks noChangeAspect="1"/>
          </p:cNvSpPr>
          <p:nvPr/>
        </p:nvSpPr>
        <p:spPr>
          <a:xfrm>
            <a:off x="3373646" y="1341000"/>
            <a:ext cx="4393472" cy="4382312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FF53AB-968C-4FBF-819A-7E3FEDCD352F}"/>
              </a:ext>
            </a:extLst>
          </p:cNvPr>
          <p:cNvSpPr txBox="1"/>
          <p:nvPr/>
        </p:nvSpPr>
        <p:spPr>
          <a:xfrm>
            <a:off x="3608305" y="3258704"/>
            <a:ext cx="3947213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/>
                <a:ea typeface="Tahoma"/>
                <a:cs typeface="Tahoma"/>
              </a:rPr>
              <a:t>Customer needs: </a:t>
            </a:r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Tahoma"/>
              </a:rPr>
              <a:t>scalable geometry, withstanding cryogenic temperatures, measuring fuel levels and interpret the sensors</a:t>
            </a:r>
            <a:endParaRPr lang="en-US" sz="2400">
              <a:solidFill>
                <a:schemeClr val="bg1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Flowchart: Connector 27">
            <a:hlinkClick r:id="" action="ppaction://noaction"/>
            <a:extLst>
              <a:ext uri="{FF2B5EF4-FFF2-40B4-BE49-F238E27FC236}">
                <a16:creationId xmlns:a16="http://schemas.microsoft.com/office/drawing/2014/main" id="{F59D9BDD-FA1B-48A7-BCF8-A57FA8D14ED3}"/>
              </a:ext>
            </a:extLst>
          </p:cNvPr>
          <p:cNvSpPr>
            <a:spLocks noChangeAspect="1"/>
          </p:cNvSpPr>
          <p:nvPr/>
        </p:nvSpPr>
        <p:spPr>
          <a:xfrm>
            <a:off x="948992" y="3365658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>
            <a:hlinkClick r:id="" action="ppaction://noaction"/>
            <a:extLst>
              <a:ext uri="{FF2B5EF4-FFF2-40B4-BE49-F238E27FC236}">
                <a16:creationId xmlns:a16="http://schemas.microsoft.com/office/drawing/2014/main" id="{98B54ACA-6B8B-421E-B3CD-4B847F1381FF}"/>
              </a:ext>
            </a:extLst>
          </p:cNvPr>
          <p:cNvSpPr>
            <a:spLocks noChangeAspect="1"/>
          </p:cNvSpPr>
          <p:nvPr/>
        </p:nvSpPr>
        <p:spPr>
          <a:xfrm>
            <a:off x="2015209" y="2428057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>
            <a:hlinkClick r:id="" action="ppaction://noaction"/>
            <a:extLst>
              <a:ext uri="{FF2B5EF4-FFF2-40B4-BE49-F238E27FC236}">
                <a16:creationId xmlns:a16="http://schemas.microsoft.com/office/drawing/2014/main" id="{81885FD6-F8B5-497B-9A86-AD3CBA2C2B47}"/>
              </a:ext>
            </a:extLst>
          </p:cNvPr>
          <p:cNvSpPr>
            <a:spLocks noChangeAspect="1"/>
          </p:cNvSpPr>
          <p:nvPr/>
        </p:nvSpPr>
        <p:spPr>
          <a:xfrm>
            <a:off x="9211842" y="3387361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Connector 33">
            <a:hlinkClick r:id="" action="ppaction://noaction"/>
            <a:extLst>
              <a:ext uri="{FF2B5EF4-FFF2-40B4-BE49-F238E27FC236}">
                <a16:creationId xmlns:a16="http://schemas.microsoft.com/office/drawing/2014/main" id="{902ED870-1355-42AC-AAC2-7326135CCCFF}"/>
              </a:ext>
            </a:extLst>
          </p:cNvPr>
          <p:cNvSpPr>
            <a:spLocks noChangeAspect="1"/>
          </p:cNvSpPr>
          <p:nvPr/>
        </p:nvSpPr>
        <p:spPr>
          <a:xfrm>
            <a:off x="8199040" y="2349173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 rot="1712795">
            <a:off x="7721207" y="2733008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Flowchart: Connector 30">
            <a:hlinkClick r:id="" action="ppaction://noaction"/>
            <a:extLst>
              <a:ext uri="{FF2B5EF4-FFF2-40B4-BE49-F238E27FC236}">
                <a16:creationId xmlns:a16="http://schemas.microsoft.com/office/drawing/2014/main" id="{C11B5763-83F9-4AE7-A7BE-F5FA4E4A1BDF}"/>
              </a:ext>
            </a:extLst>
          </p:cNvPr>
          <p:cNvSpPr>
            <a:spLocks noChangeAspect="1"/>
          </p:cNvSpPr>
          <p:nvPr/>
        </p:nvSpPr>
        <p:spPr>
          <a:xfrm>
            <a:off x="10197540" y="2404744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>
            <a:off x="9859438" y="3045622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raphic 4" descr="Target outline">
            <a:extLst>
              <a:ext uri="{FF2B5EF4-FFF2-40B4-BE49-F238E27FC236}">
                <a16:creationId xmlns:a16="http://schemas.microsoft.com/office/drawing/2014/main" id="{8525F959-A2AB-61B5-53BE-6234B0AE5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2800" y="3481800"/>
            <a:ext cx="788400" cy="746400"/>
          </a:xfrm>
          <a:prstGeom prst="rect">
            <a:avLst/>
          </a:prstGeom>
        </p:spPr>
      </p:pic>
      <p:pic>
        <p:nvPicPr>
          <p:cNvPr id="9" name="Graphic 9" descr="Person with idea outline">
            <a:extLst>
              <a:ext uri="{FF2B5EF4-FFF2-40B4-BE49-F238E27FC236}">
                <a16:creationId xmlns:a16="http://schemas.microsoft.com/office/drawing/2014/main" id="{70A4CFBE-89F2-E03A-B2A0-AC1101B818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4182" y="1405350"/>
            <a:ext cx="1772400" cy="1784400"/>
          </a:xfrm>
          <a:prstGeom prst="rect">
            <a:avLst/>
          </a:prstGeom>
        </p:spPr>
      </p:pic>
      <p:pic>
        <p:nvPicPr>
          <p:cNvPr id="11" name="Graphic 15" descr="Astronaut male outline">
            <a:extLst>
              <a:ext uri="{FF2B5EF4-FFF2-40B4-BE49-F238E27FC236}">
                <a16:creationId xmlns:a16="http://schemas.microsoft.com/office/drawing/2014/main" id="{6E11C0D7-A1AE-5A41-A502-DC57E0CA97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92800" y="2509800"/>
            <a:ext cx="710400" cy="716400"/>
          </a:xfrm>
          <a:prstGeom prst="rect">
            <a:avLst/>
          </a:prstGeom>
        </p:spPr>
      </p:pic>
      <p:pic>
        <p:nvPicPr>
          <p:cNvPr id="14" name="Graphic 13" descr="Bullseye outline">
            <a:extLst>
              <a:ext uri="{FF2B5EF4-FFF2-40B4-BE49-F238E27FC236}">
                <a16:creationId xmlns:a16="http://schemas.microsoft.com/office/drawing/2014/main" id="{D6E3D738-63FF-699B-C855-3001B6E6C1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08800" y="2473800"/>
            <a:ext cx="764400" cy="782400"/>
          </a:xfrm>
          <a:prstGeom prst="rect">
            <a:avLst/>
          </a:prstGeom>
        </p:spPr>
      </p:pic>
      <p:pic>
        <p:nvPicPr>
          <p:cNvPr id="16" name="Graphic 11" descr="Puzzle outline">
            <a:extLst>
              <a:ext uri="{FF2B5EF4-FFF2-40B4-BE49-F238E27FC236}">
                <a16:creationId xmlns:a16="http://schemas.microsoft.com/office/drawing/2014/main" id="{B5D0DE69-B4C8-8837-6025-38108EF317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10800" y="3505800"/>
            <a:ext cx="740400" cy="740400"/>
          </a:xfrm>
          <a:prstGeom prst="rect">
            <a:avLst/>
          </a:prstGeom>
        </p:spPr>
      </p:pic>
      <p:pic>
        <p:nvPicPr>
          <p:cNvPr id="18" name="Graphic 14" descr="Trophy outline">
            <a:extLst>
              <a:ext uri="{FF2B5EF4-FFF2-40B4-BE49-F238E27FC236}">
                <a16:creationId xmlns:a16="http://schemas.microsoft.com/office/drawing/2014/main" id="{FCA4B0FE-4DBD-CB9A-5D7C-C60AF89B6E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288800" y="2503800"/>
            <a:ext cx="746400" cy="7104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3CE71D3-9471-FAA5-76EF-A8DB29A09FCD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30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6F605-85C4-5B56-0CC8-D77027607E15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D53D15E8-6F1B-9DD5-EAA2-176A50EC1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003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  <a:endParaRPr lang="en-US" b="0">
              <a:solidFill>
                <a:srgbClr val="B7B09C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/>
          <p:nvPr/>
        </p:nvSpPr>
        <p:spPr>
          <a:xfrm>
            <a:off x="1057505" y="3458261"/>
            <a:ext cx="842437" cy="843513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/>
          <p:nvPr/>
        </p:nvSpPr>
        <p:spPr>
          <a:xfrm>
            <a:off x="2041588" y="2473063"/>
            <a:ext cx="842437" cy="843513"/>
          </a:xfrm>
          <a:prstGeom prst="ellipse">
            <a:avLst/>
          </a:prstGeom>
          <a:solidFill>
            <a:srgbClr val="00CFB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72;p38">
            <a:extLst>
              <a:ext uri="{FF2B5EF4-FFF2-40B4-BE49-F238E27FC236}">
                <a16:creationId xmlns:a16="http://schemas.microsoft.com/office/drawing/2014/main" id="{5DD0FD84-2794-427C-AA22-2761B0DF4594}"/>
              </a:ext>
            </a:extLst>
          </p:cNvPr>
          <p:cNvSpPr/>
          <p:nvPr/>
        </p:nvSpPr>
        <p:spPr>
          <a:xfrm>
            <a:off x="3025667" y="3458261"/>
            <a:ext cx="845661" cy="843513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4;p38">
            <a:extLst>
              <a:ext uri="{FF2B5EF4-FFF2-40B4-BE49-F238E27FC236}">
                <a16:creationId xmlns:a16="http://schemas.microsoft.com/office/drawing/2014/main" id="{AFB204DC-F876-4A89-80C8-5D031AC9EC4A}"/>
              </a:ext>
            </a:extLst>
          </p:cNvPr>
          <p:cNvSpPr/>
          <p:nvPr/>
        </p:nvSpPr>
        <p:spPr>
          <a:xfrm>
            <a:off x="9344459" y="3429000"/>
            <a:ext cx="845661" cy="843513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75;p38">
            <a:extLst>
              <a:ext uri="{FF2B5EF4-FFF2-40B4-BE49-F238E27FC236}">
                <a16:creationId xmlns:a16="http://schemas.microsoft.com/office/drawing/2014/main" id="{1B5EED1B-855F-44E4-9525-947CC650FEFF}"/>
              </a:ext>
            </a:extLst>
          </p:cNvPr>
          <p:cNvSpPr/>
          <p:nvPr/>
        </p:nvSpPr>
        <p:spPr>
          <a:xfrm>
            <a:off x="10331884" y="2443802"/>
            <a:ext cx="842437" cy="843513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>
            <a:off x="1658207" y="3074884"/>
            <a:ext cx="625220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>
            <a:off x="2643401" y="3074884"/>
            <a:ext cx="624105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 rot="2194777">
            <a:off x="3839129" y="3440301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 rot="19459048">
            <a:off x="8775903" y="3425770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173;p38">
            <a:extLst>
              <a:ext uri="{FF2B5EF4-FFF2-40B4-BE49-F238E27FC236}">
                <a16:creationId xmlns:a16="http://schemas.microsoft.com/office/drawing/2014/main" id="{C67D876E-876A-44EF-B41E-77239E279087}"/>
              </a:ext>
            </a:extLst>
          </p:cNvPr>
          <p:cNvSpPr>
            <a:spLocks noChangeAspect="1"/>
          </p:cNvSpPr>
          <p:nvPr/>
        </p:nvSpPr>
        <p:spPr>
          <a:xfrm>
            <a:off x="4421178" y="1266705"/>
            <a:ext cx="4393472" cy="4382312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BA5C76-81C6-4499-906F-AA3489BACB89}"/>
              </a:ext>
            </a:extLst>
          </p:cNvPr>
          <p:cNvSpPr txBox="1"/>
          <p:nvPr/>
        </p:nvSpPr>
        <p:spPr>
          <a:xfrm>
            <a:off x="4812417" y="1816534"/>
            <a:ext cx="3609451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Tahoma"/>
              </a:rPr>
              <a:t>The </a:t>
            </a:r>
            <a:r>
              <a:rPr lang="en-US" sz="2400" b="1">
                <a:solidFill>
                  <a:schemeClr val="bg1"/>
                </a:solidFill>
                <a:latin typeface="Arial"/>
                <a:ea typeface="Tahoma"/>
                <a:cs typeface="Tahoma"/>
              </a:rPr>
              <a:t>primary targets </a:t>
            </a:r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Tahoma"/>
              </a:rPr>
              <a:t>include measurement systems, structural integrity, power supply, and display.</a:t>
            </a:r>
            <a:endParaRPr lang="en-US" sz="2400">
              <a:solidFill>
                <a:schemeClr val="bg1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Flowchart: Connector 28">
            <a:hlinkClick r:id="" action="ppaction://noaction"/>
            <a:extLst>
              <a:ext uri="{FF2B5EF4-FFF2-40B4-BE49-F238E27FC236}">
                <a16:creationId xmlns:a16="http://schemas.microsoft.com/office/drawing/2014/main" id="{E7C68B91-0049-4EA4-816D-A38A913B3E1A}"/>
              </a:ext>
            </a:extLst>
          </p:cNvPr>
          <p:cNvSpPr>
            <a:spLocks noChangeAspect="1"/>
          </p:cNvSpPr>
          <p:nvPr/>
        </p:nvSpPr>
        <p:spPr>
          <a:xfrm>
            <a:off x="988291" y="3360791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>
            <a:hlinkClick r:id="" action="ppaction://noaction"/>
            <a:extLst>
              <a:ext uri="{FF2B5EF4-FFF2-40B4-BE49-F238E27FC236}">
                <a16:creationId xmlns:a16="http://schemas.microsoft.com/office/drawing/2014/main" id="{4C6CB2B6-F33F-47DF-B848-1C8C63E96D80}"/>
              </a:ext>
            </a:extLst>
          </p:cNvPr>
          <p:cNvSpPr>
            <a:spLocks noChangeAspect="1"/>
          </p:cNvSpPr>
          <p:nvPr/>
        </p:nvSpPr>
        <p:spPr>
          <a:xfrm>
            <a:off x="2028239" y="2443802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>
            <a:hlinkClick r:id="" action="ppaction://noaction"/>
            <a:extLst>
              <a:ext uri="{FF2B5EF4-FFF2-40B4-BE49-F238E27FC236}">
                <a16:creationId xmlns:a16="http://schemas.microsoft.com/office/drawing/2014/main" id="{1B5C7060-AD0C-4220-B317-1338C55B9E05}"/>
              </a:ext>
            </a:extLst>
          </p:cNvPr>
          <p:cNvSpPr>
            <a:spLocks noChangeAspect="1"/>
          </p:cNvSpPr>
          <p:nvPr/>
        </p:nvSpPr>
        <p:spPr>
          <a:xfrm>
            <a:off x="3015763" y="3448273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Connector 34">
            <a:hlinkClick r:id="" action="ppaction://noaction"/>
            <a:extLst>
              <a:ext uri="{FF2B5EF4-FFF2-40B4-BE49-F238E27FC236}">
                <a16:creationId xmlns:a16="http://schemas.microsoft.com/office/drawing/2014/main" id="{BC0FD0B5-B9D1-4F83-83F0-991178645CDC}"/>
              </a:ext>
            </a:extLst>
          </p:cNvPr>
          <p:cNvSpPr>
            <a:spLocks noChangeAspect="1"/>
          </p:cNvSpPr>
          <p:nvPr/>
        </p:nvSpPr>
        <p:spPr>
          <a:xfrm>
            <a:off x="9303067" y="3387494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Connector 37">
            <a:hlinkClick r:id="" action="ppaction://noaction"/>
            <a:extLst>
              <a:ext uri="{FF2B5EF4-FFF2-40B4-BE49-F238E27FC236}">
                <a16:creationId xmlns:a16="http://schemas.microsoft.com/office/drawing/2014/main" id="{A6C47B94-7C6F-4513-8AF0-9C1AF0A314F8}"/>
              </a:ext>
            </a:extLst>
          </p:cNvPr>
          <p:cNvSpPr>
            <a:spLocks noChangeAspect="1"/>
          </p:cNvSpPr>
          <p:nvPr/>
        </p:nvSpPr>
        <p:spPr>
          <a:xfrm>
            <a:off x="10286608" y="2399065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>
            <a:off x="9948506" y="3045622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raphic 3" descr="Target outline">
            <a:extLst>
              <a:ext uri="{FF2B5EF4-FFF2-40B4-BE49-F238E27FC236}">
                <a16:creationId xmlns:a16="http://schemas.microsoft.com/office/drawing/2014/main" id="{5B15744B-3DD2-D42A-A3A0-11FA4DA42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800" y="3505800"/>
            <a:ext cx="788400" cy="746400"/>
          </a:xfrm>
          <a:prstGeom prst="rect">
            <a:avLst/>
          </a:prstGeom>
        </p:spPr>
      </p:pic>
      <p:pic>
        <p:nvPicPr>
          <p:cNvPr id="8" name="Graphic 9" descr="Person with idea outline">
            <a:extLst>
              <a:ext uri="{FF2B5EF4-FFF2-40B4-BE49-F238E27FC236}">
                <a16:creationId xmlns:a16="http://schemas.microsoft.com/office/drawing/2014/main" id="{5DB40CE8-78C3-A948-10B0-81F2DFA96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82800" y="3481800"/>
            <a:ext cx="734400" cy="734400"/>
          </a:xfrm>
          <a:prstGeom prst="rect">
            <a:avLst/>
          </a:prstGeom>
        </p:spPr>
      </p:pic>
      <p:pic>
        <p:nvPicPr>
          <p:cNvPr id="10" name="Graphic 15" descr="Astronaut male outline">
            <a:extLst>
              <a:ext uri="{FF2B5EF4-FFF2-40B4-BE49-F238E27FC236}">
                <a16:creationId xmlns:a16="http://schemas.microsoft.com/office/drawing/2014/main" id="{1AE3F995-8E99-184A-EC5B-B876E1707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10800" y="2533800"/>
            <a:ext cx="710400" cy="716400"/>
          </a:xfrm>
          <a:prstGeom prst="rect">
            <a:avLst/>
          </a:prstGeom>
        </p:spPr>
      </p:pic>
      <p:pic>
        <p:nvPicPr>
          <p:cNvPr id="12" name="Graphic 11" descr="Bullseye outline">
            <a:extLst>
              <a:ext uri="{FF2B5EF4-FFF2-40B4-BE49-F238E27FC236}">
                <a16:creationId xmlns:a16="http://schemas.microsoft.com/office/drawing/2014/main" id="{E9F4F9E0-2D8B-23DC-EE1E-B905841C90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02800" y="3511800"/>
            <a:ext cx="2036400" cy="2096400"/>
          </a:xfrm>
          <a:prstGeom prst="rect">
            <a:avLst/>
          </a:prstGeom>
        </p:spPr>
      </p:pic>
      <p:pic>
        <p:nvPicPr>
          <p:cNvPr id="15" name="Graphic 11" descr="Puzzle outline">
            <a:extLst>
              <a:ext uri="{FF2B5EF4-FFF2-40B4-BE49-F238E27FC236}">
                <a16:creationId xmlns:a16="http://schemas.microsoft.com/office/drawing/2014/main" id="{F62BEBFC-0560-D876-AD59-CB509BA08B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400800" y="3481800"/>
            <a:ext cx="740400" cy="740400"/>
          </a:xfrm>
          <a:prstGeom prst="rect">
            <a:avLst/>
          </a:prstGeom>
        </p:spPr>
      </p:pic>
      <p:pic>
        <p:nvPicPr>
          <p:cNvPr id="17" name="Graphic 14" descr="Trophy outline">
            <a:extLst>
              <a:ext uri="{FF2B5EF4-FFF2-40B4-BE49-F238E27FC236}">
                <a16:creationId xmlns:a16="http://schemas.microsoft.com/office/drawing/2014/main" id="{5E6928EB-2F74-40C7-A863-18E9328CCB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78800" y="2509800"/>
            <a:ext cx="746400" cy="7104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8F13B51F-9BC9-0220-801A-EE9BC8771485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C8C48C-4F79-9BCD-780E-0F3DBE31763E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D4E8A52C-7D2E-D635-2380-3A661A804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707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174;p38">
            <a:extLst>
              <a:ext uri="{FF2B5EF4-FFF2-40B4-BE49-F238E27FC236}">
                <a16:creationId xmlns:a16="http://schemas.microsoft.com/office/drawing/2014/main" id="{92120505-77ED-4C3F-84A3-4E3DEC659BAC}"/>
              </a:ext>
            </a:extLst>
          </p:cNvPr>
          <p:cNvSpPr>
            <a:spLocks noChangeAspect="1"/>
          </p:cNvSpPr>
          <p:nvPr/>
        </p:nvSpPr>
        <p:spPr>
          <a:xfrm>
            <a:off x="5345345" y="1384536"/>
            <a:ext cx="4393471" cy="4382311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  <a:endParaRPr lang="en-US" b="0">
              <a:solidFill>
                <a:srgbClr val="B7B09C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/>
          <p:nvPr/>
        </p:nvSpPr>
        <p:spPr>
          <a:xfrm>
            <a:off x="1057784" y="3430481"/>
            <a:ext cx="842437" cy="843513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/>
          <p:nvPr/>
        </p:nvSpPr>
        <p:spPr>
          <a:xfrm>
            <a:off x="2041867" y="2445283"/>
            <a:ext cx="842437" cy="843513"/>
          </a:xfrm>
          <a:prstGeom prst="ellipse">
            <a:avLst/>
          </a:prstGeom>
          <a:solidFill>
            <a:srgbClr val="00CFB4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72;p38">
            <a:extLst>
              <a:ext uri="{FF2B5EF4-FFF2-40B4-BE49-F238E27FC236}">
                <a16:creationId xmlns:a16="http://schemas.microsoft.com/office/drawing/2014/main" id="{5DD0FD84-2794-427C-AA22-2761B0DF4594}"/>
              </a:ext>
            </a:extLst>
          </p:cNvPr>
          <p:cNvSpPr/>
          <p:nvPr/>
        </p:nvSpPr>
        <p:spPr>
          <a:xfrm>
            <a:off x="3025946" y="3430481"/>
            <a:ext cx="845661" cy="843513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73;p38">
            <a:extLst>
              <a:ext uri="{FF2B5EF4-FFF2-40B4-BE49-F238E27FC236}">
                <a16:creationId xmlns:a16="http://schemas.microsoft.com/office/drawing/2014/main" id="{DBAE8647-CBF6-4602-959E-7B3FB9AFD1F4}"/>
              </a:ext>
            </a:extLst>
          </p:cNvPr>
          <p:cNvSpPr/>
          <p:nvPr/>
        </p:nvSpPr>
        <p:spPr>
          <a:xfrm>
            <a:off x="4010029" y="2445283"/>
            <a:ext cx="845661" cy="843513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1175;p38">
            <a:extLst>
              <a:ext uri="{FF2B5EF4-FFF2-40B4-BE49-F238E27FC236}">
                <a16:creationId xmlns:a16="http://schemas.microsoft.com/office/drawing/2014/main" id="{1B5EED1B-855F-44E4-9525-947CC650FEFF}"/>
              </a:ext>
            </a:extLst>
          </p:cNvPr>
          <p:cNvSpPr/>
          <p:nvPr/>
        </p:nvSpPr>
        <p:spPr>
          <a:xfrm>
            <a:off x="10254851" y="2438592"/>
            <a:ext cx="842437" cy="843513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>
            <a:off x="1658486" y="3047104"/>
            <a:ext cx="625220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>
            <a:off x="2643680" y="3047104"/>
            <a:ext cx="624105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 rot="19990019">
            <a:off x="4777650" y="2787667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 rot="1596344">
            <a:off x="9706969" y="2798715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A9E78E-4D60-4DE5-85D0-F854785136D3}"/>
              </a:ext>
            </a:extLst>
          </p:cNvPr>
          <p:cNvSpPr txBox="1"/>
          <p:nvPr/>
        </p:nvSpPr>
        <p:spPr>
          <a:xfrm>
            <a:off x="5882939" y="3749062"/>
            <a:ext cx="330856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/>
                <a:ea typeface="Tahoma"/>
                <a:cs typeface="Tahoma"/>
              </a:rPr>
              <a:t>125 concepts generated</a:t>
            </a:r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Tahoma"/>
              </a:rPr>
              <a:t> from biomimicry, crapshoot, and SCAMPER.</a:t>
            </a:r>
            <a:endParaRPr lang="en-US" sz="2400">
              <a:solidFill>
                <a:schemeClr val="bg1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Flowchart: Connector 27">
            <a:hlinkClick r:id="" action="ppaction://noaction"/>
            <a:extLst>
              <a:ext uri="{FF2B5EF4-FFF2-40B4-BE49-F238E27FC236}">
                <a16:creationId xmlns:a16="http://schemas.microsoft.com/office/drawing/2014/main" id="{E1F85FA7-B1A1-4A12-AD14-EEC10558C08A}"/>
              </a:ext>
            </a:extLst>
          </p:cNvPr>
          <p:cNvSpPr>
            <a:spLocks noChangeAspect="1"/>
          </p:cNvSpPr>
          <p:nvPr/>
        </p:nvSpPr>
        <p:spPr>
          <a:xfrm>
            <a:off x="984538" y="3369297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>
            <a:hlinkClick r:id="" action="ppaction://noaction"/>
            <a:extLst>
              <a:ext uri="{FF2B5EF4-FFF2-40B4-BE49-F238E27FC236}">
                <a16:creationId xmlns:a16="http://schemas.microsoft.com/office/drawing/2014/main" id="{8D93D0E0-F243-47A0-8C3E-B06CA9FA8219}"/>
              </a:ext>
            </a:extLst>
          </p:cNvPr>
          <p:cNvSpPr>
            <a:spLocks noChangeAspect="1"/>
          </p:cNvSpPr>
          <p:nvPr/>
        </p:nvSpPr>
        <p:spPr>
          <a:xfrm>
            <a:off x="2027639" y="2404609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Connector 29">
            <a:hlinkClick r:id="" action="ppaction://noaction"/>
            <a:extLst>
              <a:ext uri="{FF2B5EF4-FFF2-40B4-BE49-F238E27FC236}">
                <a16:creationId xmlns:a16="http://schemas.microsoft.com/office/drawing/2014/main" id="{9F9FF51D-8A8F-480C-93B0-3A72523C6EAB}"/>
              </a:ext>
            </a:extLst>
          </p:cNvPr>
          <p:cNvSpPr>
            <a:spLocks noChangeAspect="1"/>
          </p:cNvSpPr>
          <p:nvPr/>
        </p:nvSpPr>
        <p:spPr>
          <a:xfrm>
            <a:off x="3000494" y="3406074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Connector 35">
            <a:hlinkClick r:id="" action="ppaction://noaction"/>
            <a:extLst>
              <a:ext uri="{FF2B5EF4-FFF2-40B4-BE49-F238E27FC236}">
                <a16:creationId xmlns:a16="http://schemas.microsoft.com/office/drawing/2014/main" id="{23BC6F39-73EF-4321-A14C-A5D1A537FA75}"/>
              </a:ext>
            </a:extLst>
          </p:cNvPr>
          <p:cNvSpPr>
            <a:spLocks noChangeAspect="1"/>
          </p:cNvSpPr>
          <p:nvPr/>
        </p:nvSpPr>
        <p:spPr>
          <a:xfrm>
            <a:off x="3950240" y="2389367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>
            <a:off x="3629990" y="3047104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Flowchart: Connector 30">
            <a:hlinkClick r:id="" action="ppaction://noaction"/>
            <a:extLst>
              <a:ext uri="{FF2B5EF4-FFF2-40B4-BE49-F238E27FC236}">
                <a16:creationId xmlns:a16="http://schemas.microsoft.com/office/drawing/2014/main" id="{2A25E937-863C-427B-AB3C-CA7D6316BCF0}"/>
              </a:ext>
            </a:extLst>
          </p:cNvPr>
          <p:cNvSpPr>
            <a:spLocks noChangeAspect="1"/>
          </p:cNvSpPr>
          <p:nvPr/>
        </p:nvSpPr>
        <p:spPr>
          <a:xfrm>
            <a:off x="10208982" y="2400546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Target outline">
            <a:extLst>
              <a:ext uri="{FF2B5EF4-FFF2-40B4-BE49-F238E27FC236}">
                <a16:creationId xmlns:a16="http://schemas.microsoft.com/office/drawing/2014/main" id="{44C38453-7B71-58A1-4AF3-71683ADEC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4800" y="3481800"/>
            <a:ext cx="788400" cy="746400"/>
          </a:xfrm>
          <a:prstGeom prst="rect">
            <a:avLst/>
          </a:prstGeom>
        </p:spPr>
      </p:pic>
      <p:pic>
        <p:nvPicPr>
          <p:cNvPr id="9" name="Graphic 9" descr="Person with idea outline">
            <a:extLst>
              <a:ext uri="{FF2B5EF4-FFF2-40B4-BE49-F238E27FC236}">
                <a16:creationId xmlns:a16="http://schemas.microsoft.com/office/drawing/2014/main" id="{75F0B1F2-B5CE-971B-C44C-C24413918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82800" y="3469800"/>
            <a:ext cx="734400" cy="734400"/>
          </a:xfrm>
          <a:prstGeom prst="rect">
            <a:avLst/>
          </a:prstGeom>
        </p:spPr>
      </p:pic>
      <p:pic>
        <p:nvPicPr>
          <p:cNvPr id="11" name="Graphic 15" descr="Astronaut male outline">
            <a:extLst>
              <a:ext uri="{FF2B5EF4-FFF2-40B4-BE49-F238E27FC236}">
                <a16:creationId xmlns:a16="http://schemas.microsoft.com/office/drawing/2014/main" id="{CAD9C93C-6708-8924-79A7-DC8A68265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04800" y="2503800"/>
            <a:ext cx="710400" cy="716400"/>
          </a:xfrm>
          <a:prstGeom prst="rect">
            <a:avLst/>
          </a:prstGeom>
        </p:spPr>
      </p:pic>
      <p:pic>
        <p:nvPicPr>
          <p:cNvPr id="14" name="Graphic 13" descr="Bullseye outline">
            <a:extLst>
              <a:ext uri="{FF2B5EF4-FFF2-40B4-BE49-F238E27FC236}">
                <a16:creationId xmlns:a16="http://schemas.microsoft.com/office/drawing/2014/main" id="{70FD1C0E-4732-4C3C-240C-C807645D08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54800" y="2443800"/>
            <a:ext cx="764400" cy="782400"/>
          </a:xfrm>
          <a:prstGeom prst="rect">
            <a:avLst/>
          </a:prstGeom>
        </p:spPr>
      </p:pic>
      <p:pic>
        <p:nvPicPr>
          <p:cNvPr id="16" name="Graphic 11" descr="Puzzle outline">
            <a:extLst>
              <a:ext uri="{FF2B5EF4-FFF2-40B4-BE49-F238E27FC236}">
                <a16:creationId xmlns:a16="http://schemas.microsoft.com/office/drawing/2014/main" id="{FB18C842-BA6C-40DE-67BD-10FC6BFB8F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71022" y="1610662"/>
            <a:ext cx="2132400" cy="2138400"/>
          </a:xfrm>
          <a:prstGeom prst="rect">
            <a:avLst/>
          </a:prstGeom>
        </p:spPr>
      </p:pic>
      <p:pic>
        <p:nvPicPr>
          <p:cNvPr id="18" name="Graphic 14" descr="Trophy outline">
            <a:extLst>
              <a:ext uri="{FF2B5EF4-FFF2-40B4-BE49-F238E27FC236}">
                <a16:creationId xmlns:a16="http://schemas.microsoft.com/office/drawing/2014/main" id="{ECFDE1DD-C63A-A6EC-70AB-231FF9D12D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06800" y="2479800"/>
            <a:ext cx="746400" cy="710400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7F2A8F8-76BC-AB9C-EE52-DB1AE1F5D31D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374487-05D5-B17B-EE1F-AC769C063F8F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1162F517-66FC-D9FB-397E-E532CC92F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834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6">
            <a:extLst>
              <a:ext uri="{FF2B5EF4-FFF2-40B4-BE49-F238E27FC236}">
                <a16:creationId xmlns:a16="http://schemas.microsoft.com/office/drawing/2014/main" id="{4AAE7426-E7C9-4536-8B3B-DEFF3627A6B1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>
                <a:solidFill>
                  <a:srgbClr val="B7B09C"/>
                </a:solidFill>
                <a:latin typeface="Arial"/>
                <a:ea typeface="Tahoma"/>
                <a:cs typeface="Arial"/>
              </a:rPr>
              <a:t>Summary</a:t>
            </a:r>
            <a:endParaRPr lang="en-US" b="0">
              <a:solidFill>
                <a:srgbClr val="B7B09C"/>
              </a:solidFill>
              <a:latin typeface="Arial"/>
              <a:ea typeface="Tahoma"/>
              <a:cs typeface="Arial"/>
            </a:endParaRPr>
          </a:p>
        </p:txBody>
      </p:sp>
      <p:sp>
        <p:nvSpPr>
          <p:cNvPr id="32" name="Google Shape;1170;p38">
            <a:extLst>
              <a:ext uri="{FF2B5EF4-FFF2-40B4-BE49-F238E27FC236}">
                <a16:creationId xmlns:a16="http://schemas.microsoft.com/office/drawing/2014/main" id="{85DDBCC0-DD49-422E-81C7-86BEF8541986}"/>
              </a:ext>
            </a:extLst>
          </p:cNvPr>
          <p:cNvSpPr/>
          <p:nvPr/>
        </p:nvSpPr>
        <p:spPr>
          <a:xfrm>
            <a:off x="1655092" y="3428996"/>
            <a:ext cx="842437" cy="843513"/>
          </a:xfrm>
          <a:prstGeom prst="ellipse">
            <a:avLst/>
          </a:prstGeom>
          <a:solidFill>
            <a:srgbClr val="00BBD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1171;p38">
            <a:extLst>
              <a:ext uri="{FF2B5EF4-FFF2-40B4-BE49-F238E27FC236}">
                <a16:creationId xmlns:a16="http://schemas.microsoft.com/office/drawing/2014/main" id="{2218C479-78DB-4B35-9245-2EAC491E46A5}"/>
              </a:ext>
            </a:extLst>
          </p:cNvPr>
          <p:cNvSpPr/>
          <p:nvPr/>
        </p:nvSpPr>
        <p:spPr>
          <a:xfrm>
            <a:off x="2639175" y="2443798"/>
            <a:ext cx="842437" cy="843513"/>
          </a:xfrm>
          <a:prstGeom prst="ellipse">
            <a:avLst/>
          </a:prstGeom>
          <a:solidFill>
            <a:srgbClr val="F8915E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172;p38">
            <a:extLst>
              <a:ext uri="{FF2B5EF4-FFF2-40B4-BE49-F238E27FC236}">
                <a16:creationId xmlns:a16="http://schemas.microsoft.com/office/drawing/2014/main" id="{5DD0FD84-2794-427C-AA22-2761B0DF4594}"/>
              </a:ext>
            </a:extLst>
          </p:cNvPr>
          <p:cNvSpPr/>
          <p:nvPr/>
        </p:nvSpPr>
        <p:spPr>
          <a:xfrm>
            <a:off x="3623254" y="3428996"/>
            <a:ext cx="845661" cy="843513"/>
          </a:xfrm>
          <a:prstGeom prst="ellipse">
            <a:avLst/>
          </a:prstGeom>
          <a:solidFill>
            <a:srgbClr val="A4D233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173;p38">
            <a:extLst>
              <a:ext uri="{FF2B5EF4-FFF2-40B4-BE49-F238E27FC236}">
                <a16:creationId xmlns:a16="http://schemas.microsoft.com/office/drawing/2014/main" id="{DBAE8647-CBF6-4602-959E-7B3FB9AFD1F4}"/>
              </a:ext>
            </a:extLst>
          </p:cNvPr>
          <p:cNvSpPr/>
          <p:nvPr/>
        </p:nvSpPr>
        <p:spPr>
          <a:xfrm>
            <a:off x="4607337" y="2443798"/>
            <a:ext cx="845661" cy="843513"/>
          </a:xfrm>
          <a:prstGeom prst="ellipse">
            <a:avLst/>
          </a:prstGeom>
          <a:solidFill>
            <a:srgbClr val="B7B09C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174;p38">
            <a:extLst>
              <a:ext uri="{FF2B5EF4-FFF2-40B4-BE49-F238E27FC236}">
                <a16:creationId xmlns:a16="http://schemas.microsoft.com/office/drawing/2014/main" id="{AFB204DC-F876-4A89-80C8-5D031AC9EC4A}"/>
              </a:ext>
            </a:extLst>
          </p:cNvPr>
          <p:cNvSpPr/>
          <p:nvPr/>
        </p:nvSpPr>
        <p:spPr>
          <a:xfrm>
            <a:off x="5591416" y="3429000"/>
            <a:ext cx="845661" cy="843513"/>
          </a:xfrm>
          <a:prstGeom prst="ellipse">
            <a:avLst/>
          </a:prstGeom>
          <a:solidFill>
            <a:srgbClr val="EE2737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178;p38">
            <a:extLst>
              <a:ext uri="{FF2B5EF4-FFF2-40B4-BE49-F238E27FC236}">
                <a16:creationId xmlns:a16="http://schemas.microsoft.com/office/drawing/2014/main" id="{A6D05AC6-2ABE-4ACC-9888-17712EC9F6BA}"/>
              </a:ext>
            </a:extLst>
          </p:cNvPr>
          <p:cNvSpPr/>
          <p:nvPr/>
        </p:nvSpPr>
        <p:spPr>
          <a:xfrm>
            <a:off x="2255794" y="3045619"/>
            <a:ext cx="625220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128" y="0"/>
                </a:moveTo>
                <a:cubicBezTo>
                  <a:pt x="115" y="74"/>
                  <a:pt x="74" y="114"/>
                  <a:pt x="0" y="128"/>
                </a:cubicBezTo>
                <a:cubicBezTo>
                  <a:pt x="41" y="144"/>
                  <a:pt x="73" y="176"/>
                  <a:pt x="89" y="217"/>
                </a:cubicBezTo>
                <a:cubicBezTo>
                  <a:pt x="103" y="143"/>
                  <a:pt x="143" y="102"/>
                  <a:pt x="217" y="89"/>
                </a:cubicBezTo>
                <a:cubicBezTo>
                  <a:pt x="177" y="73"/>
                  <a:pt x="144" y="40"/>
                  <a:pt x="128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1179;p38">
            <a:extLst>
              <a:ext uri="{FF2B5EF4-FFF2-40B4-BE49-F238E27FC236}">
                <a16:creationId xmlns:a16="http://schemas.microsoft.com/office/drawing/2014/main" id="{6C4FA20D-147D-47B3-B9DF-D2D4311193BF}"/>
              </a:ext>
            </a:extLst>
          </p:cNvPr>
          <p:cNvSpPr/>
          <p:nvPr/>
        </p:nvSpPr>
        <p:spPr>
          <a:xfrm>
            <a:off x="3240988" y="3045619"/>
            <a:ext cx="624105" cy="625220"/>
          </a:xfrm>
          <a:custGeom>
            <a:avLst/>
            <a:gdLst/>
            <a:ahLst/>
            <a:cxnLst/>
            <a:rect l="l" t="t" r="r" b="b"/>
            <a:pathLst>
              <a:path w="217" h="217" extrusionOk="0">
                <a:moveTo>
                  <a:pt x="0" y="89"/>
                </a:moveTo>
                <a:cubicBezTo>
                  <a:pt x="74" y="102"/>
                  <a:pt x="115" y="143"/>
                  <a:pt x="128" y="217"/>
                </a:cubicBezTo>
                <a:cubicBezTo>
                  <a:pt x="145" y="176"/>
                  <a:pt x="177" y="144"/>
                  <a:pt x="217" y="128"/>
                </a:cubicBezTo>
                <a:cubicBezTo>
                  <a:pt x="143" y="114"/>
                  <a:pt x="103" y="74"/>
                  <a:pt x="90" y="0"/>
                </a:cubicBezTo>
                <a:cubicBezTo>
                  <a:pt x="73" y="40"/>
                  <a:pt x="41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81;p38">
            <a:extLst>
              <a:ext uri="{FF2B5EF4-FFF2-40B4-BE49-F238E27FC236}">
                <a16:creationId xmlns:a16="http://schemas.microsoft.com/office/drawing/2014/main" id="{24CFCE57-DF15-4681-8565-B4BF1437A265}"/>
              </a:ext>
            </a:extLst>
          </p:cNvPr>
          <p:cNvSpPr/>
          <p:nvPr/>
        </p:nvSpPr>
        <p:spPr>
          <a:xfrm>
            <a:off x="5211378" y="3045619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0" y="89"/>
                </a:moveTo>
                <a:cubicBezTo>
                  <a:pt x="74" y="102"/>
                  <a:pt x="114" y="143"/>
                  <a:pt x="127" y="217"/>
                </a:cubicBezTo>
                <a:cubicBezTo>
                  <a:pt x="144" y="176"/>
                  <a:pt x="176" y="144"/>
                  <a:pt x="216" y="128"/>
                </a:cubicBezTo>
                <a:cubicBezTo>
                  <a:pt x="142" y="114"/>
                  <a:pt x="102" y="74"/>
                  <a:pt x="89" y="0"/>
                </a:cubicBezTo>
                <a:cubicBezTo>
                  <a:pt x="72" y="40"/>
                  <a:pt x="40" y="73"/>
                  <a:pt x="0" y="8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182;p38">
            <a:extLst>
              <a:ext uri="{FF2B5EF4-FFF2-40B4-BE49-F238E27FC236}">
                <a16:creationId xmlns:a16="http://schemas.microsoft.com/office/drawing/2014/main" id="{A1D9EFDC-B451-4163-BBC6-C51C81A9BF08}"/>
              </a:ext>
            </a:extLst>
          </p:cNvPr>
          <p:cNvSpPr/>
          <p:nvPr/>
        </p:nvSpPr>
        <p:spPr>
          <a:xfrm rot="1867040">
            <a:off x="6374090" y="3377956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175;p38">
            <a:extLst>
              <a:ext uri="{FF2B5EF4-FFF2-40B4-BE49-F238E27FC236}">
                <a16:creationId xmlns:a16="http://schemas.microsoft.com/office/drawing/2014/main" id="{95C88CA4-2F74-479E-B5B8-5B2E5F0442AA}"/>
              </a:ext>
            </a:extLst>
          </p:cNvPr>
          <p:cNvSpPr>
            <a:spLocks noChangeAspect="1"/>
          </p:cNvSpPr>
          <p:nvPr/>
        </p:nvSpPr>
        <p:spPr>
          <a:xfrm>
            <a:off x="6960329" y="1080873"/>
            <a:ext cx="4393471" cy="4399083"/>
          </a:xfrm>
          <a:prstGeom prst="ellipse">
            <a:avLst/>
          </a:prstGeom>
          <a:solidFill>
            <a:srgbClr val="23619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E54D6E-BA41-4592-B228-6C96995E6B89}"/>
              </a:ext>
            </a:extLst>
          </p:cNvPr>
          <p:cNvSpPr txBox="1"/>
          <p:nvPr/>
        </p:nvSpPr>
        <p:spPr>
          <a:xfrm>
            <a:off x="7231716" y="1713767"/>
            <a:ext cx="393256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Tahoma"/>
              </a:rPr>
              <a:t>Binary Pairwise Comparison, Pugh Charts, House of Quality and Analytical Hierarchy tables used to </a:t>
            </a:r>
            <a:r>
              <a:rPr lang="en-US" sz="2400" b="1">
                <a:solidFill>
                  <a:schemeClr val="bg1"/>
                </a:solidFill>
                <a:latin typeface="Arial"/>
                <a:ea typeface="Tahoma"/>
                <a:cs typeface="Tahoma"/>
              </a:rPr>
              <a:t>select</a:t>
            </a:r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Tahoma"/>
              </a:rPr>
              <a:t> the best </a:t>
            </a:r>
            <a:r>
              <a:rPr lang="en-US" sz="2400" b="1">
                <a:solidFill>
                  <a:schemeClr val="bg1"/>
                </a:solidFill>
                <a:latin typeface="Arial"/>
                <a:ea typeface="Tahoma"/>
                <a:cs typeface="Tahoma"/>
              </a:rPr>
              <a:t>concept</a:t>
            </a:r>
            <a:r>
              <a:rPr lang="en-US" sz="2400">
                <a:solidFill>
                  <a:schemeClr val="bg1"/>
                </a:solidFill>
                <a:latin typeface="Arial"/>
                <a:ea typeface="Tahoma"/>
                <a:cs typeface="Tahoma"/>
              </a:rPr>
              <a:t>.</a:t>
            </a:r>
            <a:endParaRPr lang="en-US" sz="2400">
              <a:solidFill>
                <a:schemeClr val="bg1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Flowchart: Connector 38">
            <a:hlinkClick r:id="" action="ppaction://noaction"/>
            <a:extLst>
              <a:ext uri="{FF2B5EF4-FFF2-40B4-BE49-F238E27FC236}">
                <a16:creationId xmlns:a16="http://schemas.microsoft.com/office/drawing/2014/main" id="{4D8BED07-C23C-4BF0-A21C-1CD218510F2E}"/>
              </a:ext>
            </a:extLst>
          </p:cNvPr>
          <p:cNvSpPr>
            <a:spLocks noChangeAspect="1"/>
          </p:cNvSpPr>
          <p:nvPr/>
        </p:nvSpPr>
        <p:spPr>
          <a:xfrm>
            <a:off x="1569095" y="3358229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>
            <a:hlinkClick r:id="" action="ppaction://noaction"/>
            <a:extLst>
              <a:ext uri="{FF2B5EF4-FFF2-40B4-BE49-F238E27FC236}">
                <a16:creationId xmlns:a16="http://schemas.microsoft.com/office/drawing/2014/main" id="{19414A8D-4BC6-4098-8AFD-5F6D6F9ED061}"/>
              </a:ext>
            </a:extLst>
          </p:cNvPr>
          <p:cNvSpPr>
            <a:spLocks noChangeAspect="1"/>
          </p:cNvSpPr>
          <p:nvPr/>
        </p:nvSpPr>
        <p:spPr>
          <a:xfrm>
            <a:off x="2625694" y="2433811"/>
            <a:ext cx="863486" cy="863486"/>
          </a:xfrm>
          <a:prstGeom prst="flowChartConnector">
            <a:avLst/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owchart: Connector 45">
            <a:hlinkClick r:id="" action="ppaction://noaction"/>
            <a:extLst>
              <a:ext uri="{FF2B5EF4-FFF2-40B4-BE49-F238E27FC236}">
                <a16:creationId xmlns:a16="http://schemas.microsoft.com/office/drawing/2014/main" id="{EEFE4541-CF43-40E9-9A92-E143E6EF1DF7}"/>
              </a:ext>
            </a:extLst>
          </p:cNvPr>
          <p:cNvSpPr>
            <a:spLocks noChangeAspect="1"/>
          </p:cNvSpPr>
          <p:nvPr/>
        </p:nvSpPr>
        <p:spPr>
          <a:xfrm>
            <a:off x="3605429" y="3419161"/>
            <a:ext cx="863486" cy="8634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>
            <a:hlinkClick r:id="" action="ppaction://noaction"/>
            <a:extLst>
              <a:ext uri="{FF2B5EF4-FFF2-40B4-BE49-F238E27FC236}">
                <a16:creationId xmlns:a16="http://schemas.microsoft.com/office/drawing/2014/main" id="{9BF27866-FA39-4EAE-973A-94191E36174F}"/>
              </a:ext>
            </a:extLst>
          </p:cNvPr>
          <p:cNvSpPr>
            <a:spLocks noChangeAspect="1"/>
          </p:cNvSpPr>
          <p:nvPr/>
        </p:nvSpPr>
        <p:spPr>
          <a:xfrm>
            <a:off x="5541927" y="3381701"/>
            <a:ext cx="932986" cy="932986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>
            <a:hlinkClick r:id="" action="ppaction://noaction"/>
            <a:extLst>
              <a:ext uri="{FF2B5EF4-FFF2-40B4-BE49-F238E27FC236}">
                <a16:creationId xmlns:a16="http://schemas.microsoft.com/office/drawing/2014/main" id="{FAF468DF-A9E8-40DA-BC89-E7C9517860DE}"/>
              </a:ext>
            </a:extLst>
          </p:cNvPr>
          <p:cNvSpPr>
            <a:spLocks noChangeAspect="1"/>
          </p:cNvSpPr>
          <p:nvPr/>
        </p:nvSpPr>
        <p:spPr>
          <a:xfrm>
            <a:off x="4542387" y="2359390"/>
            <a:ext cx="979930" cy="97993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1180;p38">
            <a:extLst>
              <a:ext uri="{FF2B5EF4-FFF2-40B4-BE49-F238E27FC236}">
                <a16:creationId xmlns:a16="http://schemas.microsoft.com/office/drawing/2014/main" id="{DB6F1AC0-6897-4584-82CD-6638C1CCEB08}"/>
              </a:ext>
            </a:extLst>
          </p:cNvPr>
          <p:cNvSpPr/>
          <p:nvPr/>
        </p:nvSpPr>
        <p:spPr>
          <a:xfrm>
            <a:off x="4227298" y="3045619"/>
            <a:ext cx="621878" cy="625220"/>
          </a:xfrm>
          <a:custGeom>
            <a:avLst/>
            <a:gdLst/>
            <a:ahLst/>
            <a:cxnLst/>
            <a:rect l="l" t="t" r="r" b="b"/>
            <a:pathLst>
              <a:path w="216" h="217" extrusionOk="0">
                <a:moveTo>
                  <a:pt x="127" y="0"/>
                </a:moveTo>
                <a:cubicBezTo>
                  <a:pt x="114" y="74"/>
                  <a:pt x="74" y="114"/>
                  <a:pt x="0" y="128"/>
                </a:cubicBezTo>
                <a:cubicBezTo>
                  <a:pt x="40" y="144"/>
                  <a:pt x="72" y="176"/>
                  <a:pt x="89" y="217"/>
                </a:cubicBezTo>
                <a:cubicBezTo>
                  <a:pt x="102" y="143"/>
                  <a:pt x="142" y="102"/>
                  <a:pt x="216" y="89"/>
                </a:cubicBezTo>
                <a:cubicBezTo>
                  <a:pt x="176" y="73"/>
                  <a:pt x="144" y="40"/>
                  <a:pt x="127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raphic 4" descr="Target outline">
            <a:extLst>
              <a:ext uri="{FF2B5EF4-FFF2-40B4-BE49-F238E27FC236}">
                <a16:creationId xmlns:a16="http://schemas.microsoft.com/office/drawing/2014/main" id="{6CCAE74B-7CCB-6622-85EE-3A96BA805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4800" y="3475800"/>
            <a:ext cx="788400" cy="746400"/>
          </a:xfrm>
          <a:prstGeom prst="rect">
            <a:avLst/>
          </a:prstGeom>
        </p:spPr>
      </p:pic>
      <p:pic>
        <p:nvPicPr>
          <p:cNvPr id="9" name="Graphic 9" descr="Person with idea outline">
            <a:extLst>
              <a:ext uri="{FF2B5EF4-FFF2-40B4-BE49-F238E27FC236}">
                <a16:creationId xmlns:a16="http://schemas.microsoft.com/office/drawing/2014/main" id="{22BD8853-9485-DE41-18A3-113209495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82800" y="3475800"/>
            <a:ext cx="734400" cy="734400"/>
          </a:xfrm>
          <a:prstGeom prst="rect">
            <a:avLst/>
          </a:prstGeom>
        </p:spPr>
      </p:pic>
      <p:pic>
        <p:nvPicPr>
          <p:cNvPr id="11" name="Graphic 15" descr="Astronaut male outline">
            <a:extLst>
              <a:ext uri="{FF2B5EF4-FFF2-40B4-BE49-F238E27FC236}">
                <a16:creationId xmlns:a16="http://schemas.microsoft.com/office/drawing/2014/main" id="{3850BE61-3B0E-062E-06A1-5438797DB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04800" y="2503800"/>
            <a:ext cx="710400" cy="716400"/>
          </a:xfrm>
          <a:prstGeom prst="rect">
            <a:avLst/>
          </a:prstGeom>
        </p:spPr>
      </p:pic>
      <p:pic>
        <p:nvPicPr>
          <p:cNvPr id="14" name="Graphic 13" descr="Bullseye outline">
            <a:extLst>
              <a:ext uri="{FF2B5EF4-FFF2-40B4-BE49-F238E27FC236}">
                <a16:creationId xmlns:a16="http://schemas.microsoft.com/office/drawing/2014/main" id="{8B46BD83-B20C-A277-7259-D12A22D3C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48800" y="2473800"/>
            <a:ext cx="764400" cy="782400"/>
          </a:xfrm>
          <a:prstGeom prst="rect">
            <a:avLst/>
          </a:prstGeom>
        </p:spPr>
      </p:pic>
      <p:pic>
        <p:nvPicPr>
          <p:cNvPr id="16" name="Graphic 11" descr="Puzzle outline">
            <a:extLst>
              <a:ext uri="{FF2B5EF4-FFF2-40B4-BE49-F238E27FC236}">
                <a16:creationId xmlns:a16="http://schemas.microsoft.com/office/drawing/2014/main" id="{2CAEDF0E-9320-1F34-5AAD-7A0F72855E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44800" y="3469800"/>
            <a:ext cx="740400" cy="740400"/>
          </a:xfrm>
          <a:prstGeom prst="rect">
            <a:avLst/>
          </a:prstGeom>
        </p:spPr>
      </p:pic>
      <p:pic>
        <p:nvPicPr>
          <p:cNvPr id="18" name="Graphic 14" descr="Trophy outline">
            <a:extLst>
              <a:ext uri="{FF2B5EF4-FFF2-40B4-BE49-F238E27FC236}">
                <a16:creationId xmlns:a16="http://schemas.microsoft.com/office/drawing/2014/main" id="{08D83F48-36CD-D533-127E-DC51632950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72799" y="4163981"/>
            <a:ext cx="1250400" cy="1190400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0814B57E-55F2-2C14-24FF-64BED110550C}"/>
              </a:ext>
            </a:extLst>
          </p:cNvPr>
          <p:cNvSpPr txBox="1">
            <a:spLocks/>
          </p:cNvSpPr>
          <p:nvPr/>
        </p:nvSpPr>
        <p:spPr>
          <a:xfrm>
            <a:off x="5743956" y="6127750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33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14525D-4276-4CED-15C0-9EEDC139B556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Zafer </a:t>
            </a:r>
            <a:r>
              <a:rPr lang="en-US" err="1"/>
              <a:t>Jesri</a:t>
            </a:r>
            <a:endParaRPr lang="en-US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E99DA885-995C-D985-0C01-D524200F4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572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5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5BCB89F-B222-0D85-AB50-D568C68CD84B}"/>
              </a:ext>
            </a:extLst>
          </p:cNvPr>
          <p:cNvSpPr txBox="1"/>
          <p:nvPr/>
        </p:nvSpPr>
        <p:spPr>
          <a:xfrm>
            <a:off x="7334250" y="2964655"/>
            <a:ext cx="22026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C581DE-D87E-46E2-8792-B86E2A1E5AB3}"/>
              </a:ext>
            </a:extLst>
          </p:cNvPr>
          <p:cNvSpPr/>
          <p:nvPr/>
        </p:nvSpPr>
        <p:spPr>
          <a:xfrm>
            <a:off x="4986252" y="1242590"/>
            <a:ext cx="2190081" cy="3896818"/>
          </a:xfrm>
          <a:prstGeom prst="roundRect">
            <a:avLst/>
          </a:prstGeom>
          <a:solidFill>
            <a:srgbClr val="ED859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754CA4-A1DE-41D7-AB35-903D0C44AE2F}"/>
              </a:ext>
            </a:extLst>
          </p:cNvPr>
          <p:cNvSpPr/>
          <p:nvPr/>
        </p:nvSpPr>
        <p:spPr>
          <a:xfrm>
            <a:off x="2637208" y="1242590"/>
            <a:ext cx="2190081" cy="3866137"/>
          </a:xfrm>
          <a:prstGeom prst="roundRect">
            <a:avLst/>
          </a:prstGeom>
          <a:solidFill>
            <a:srgbClr val="B58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F6F68F-C9E7-B932-3FF4-42B5A29CC69F}"/>
              </a:ext>
            </a:extLst>
          </p:cNvPr>
          <p:cNvCxnSpPr>
            <a:cxnSpLocks/>
          </p:cNvCxnSpPr>
          <p:nvPr/>
        </p:nvCxnSpPr>
        <p:spPr>
          <a:xfrm>
            <a:off x="4137421" y="5127448"/>
            <a:ext cx="3881439" cy="11906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EB1E51C-C44E-4E58-B27F-375417F3C15F}"/>
              </a:ext>
            </a:extLst>
          </p:cNvPr>
          <p:cNvSpPr/>
          <p:nvPr/>
        </p:nvSpPr>
        <p:spPr>
          <a:xfrm>
            <a:off x="7335296" y="1242547"/>
            <a:ext cx="2190081" cy="38661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24CC283-08A1-4397-B882-855CE891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5400">
                <a:latin typeface="Arial"/>
                <a:ea typeface="Tahoma"/>
                <a:cs typeface="Arial"/>
              </a:rPr>
              <a:t>High Fidelity Concepts</a:t>
            </a:r>
            <a:endParaRPr lang="en-US" sz="5400" b="0">
              <a:latin typeface="Cambria"/>
              <a:ea typeface="Cambria"/>
              <a:cs typeface="Arial"/>
            </a:endParaRPr>
          </a:p>
          <a:p>
            <a:endParaRPr lang="en-US" sz="5400">
              <a:latin typeface="Arial"/>
              <a:ea typeface="Tahoma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8B69212-CEFA-4129-BFB9-B33A393D3444}"/>
              </a:ext>
            </a:extLst>
          </p:cNvPr>
          <p:cNvSpPr/>
          <p:nvPr/>
        </p:nvSpPr>
        <p:spPr>
          <a:xfrm>
            <a:off x="8021778" y="4671268"/>
            <a:ext cx="817116" cy="77823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/>
                <a:ea typeface="Tahoma"/>
                <a:cs typeface="Tahoma"/>
              </a:rPr>
              <a:t>20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AB76DD72-E7A8-42B2-B184-D04FFB213B25}"/>
              </a:ext>
            </a:extLst>
          </p:cNvPr>
          <p:cNvSpPr/>
          <p:nvPr/>
        </p:nvSpPr>
        <p:spPr>
          <a:xfrm>
            <a:off x="3322863" y="4671270"/>
            <a:ext cx="817116" cy="778237"/>
          </a:xfrm>
          <a:prstGeom prst="flowChartConnector">
            <a:avLst/>
          </a:prstGeom>
          <a:solidFill>
            <a:srgbClr val="B586DB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/>
                <a:ea typeface="Tahoma"/>
                <a:cs typeface="Tahoma"/>
              </a:rPr>
              <a:t>01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1AB0F0C-9FAC-4952-BFF1-4F18A79329D8}"/>
              </a:ext>
            </a:extLst>
          </p:cNvPr>
          <p:cNvSpPr/>
          <p:nvPr/>
        </p:nvSpPr>
        <p:spPr>
          <a:xfrm>
            <a:off x="5672735" y="4671269"/>
            <a:ext cx="817116" cy="778237"/>
          </a:xfrm>
          <a:prstGeom prst="flowChartConnector">
            <a:avLst/>
          </a:prstGeom>
          <a:solidFill>
            <a:srgbClr val="ED8594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/>
                <a:ea typeface="Tahoma"/>
                <a:cs typeface="Tahoma"/>
              </a:rPr>
              <a:t>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DB117-E2E8-4C11-9E3C-ACE2AA0C1C1D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C2C2F9-66AB-B3B6-528B-5CDF997B285F}"/>
              </a:ext>
            </a:extLst>
          </p:cNvPr>
          <p:cNvSpPr txBox="1"/>
          <p:nvPr/>
        </p:nvSpPr>
        <p:spPr>
          <a:xfrm>
            <a:off x="542400" y="404400"/>
            <a:ext cx="7327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>
                <a:solidFill>
                  <a:srgbClr val="B7B09C"/>
                </a:solidFill>
                <a:latin typeface="Arial"/>
              </a:rPr>
              <a:t>High Fidelity Concepts</a:t>
            </a:r>
            <a:endParaRPr lang="en-US" sz="4400">
              <a:cs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1C418C-94BD-731C-47D0-6B23E3A686F2}"/>
              </a:ext>
            </a:extLst>
          </p:cNvPr>
          <p:cNvSpPr txBox="1"/>
          <p:nvPr/>
        </p:nvSpPr>
        <p:spPr>
          <a:xfrm>
            <a:off x="2726246" y="2368390"/>
            <a:ext cx="2012724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ea typeface="+mn-lt"/>
                <a:cs typeface="+mn-lt"/>
              </a:rPr>
              <a:t>Vertical bars on the outside of a circular platform, with fiberoptic cables wrapped around every vertical bar in concentric helical sweeps.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98FA9E-B343-E712-02C0-CA5F31CC48EB}"/>
              </a:ext>
            </a:extLst>
          </p:cNvPr>
          <p:cNvSpPr txBox="1"/>
          <p:nvPr/>
        </p:nvSpPr>
        <p:spPr>
          <a:xfrm>
            <a:off x="4833940" y="2964655"/>
            <a:ext cx="25003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Graphic 14" descr="Triangle Ruler outline">
            <a:extLst>
              <a:ext uri="{FF2B5EF4-FFF2-40B4-BE49-F238E27FC236}">
                <a16:creationId xmlns:a16="http://schemas.microsoft.com/office/drawing/2014/main" id="{717C827A-2DC0-B0A7-EDF8-E380B1A43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100000">
            <a:off x="5393376" y="1539240"/>
            <a:ext cx="1365504" cy="1365504"/>
          </a:xfrm>
          <a:prstGeom prst="rect">
            <a:avLst/>
          </a:prstGeom>
        </p:spPr>
      </p:pic>
      <p:pic>
        <p:nvPicPr>
          <p:cNvPr id="24" name="Graphic 37" descr="DNA outline">
            <a:extLst>
              <a:ext uri="{FF2B5EF4-FFF2-40B4-BE49-F238E27FC236}">
                <a16:creationId xmlns:a16="http://schemas.microsoft.com/office/drawing/2014/main" id="{6C5BCE28-5E0C-43EE-6AEB-339D8113A8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60395" y="1298067"/>
            <a:ext cx="932688" cy="926592"/>
          </a:xfrm>
          <a:prstGeom prst="rect">
            <a:avLst/>
          </a:prstGeom>
        </p:spPr>
      </p:pic>
      <p:pic>
        <p:nvPicPr>
          <p:cNvPr id="38" name="Graphic 38" descr="Beehive outline">
            <a:extLst>
              <a:ext uri="{FF2B5EF4-FFF2-40B4-BE49-F238E27FC236}">
                <a16:creationId xmlns:a16="http://schemas.microsoft.com/office/drawing/2014/main" id="{400AB788-F446-B2FB-340F-4ED0B35A0B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60208" y="1191768"/>
            <a:ext cx="1194816" cy="1182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20D3C9-B4B9-17C8-C751-0E1A06B8778B}"/>
              </a:ext>
            </a:extLst>
          </p:cNvPr>
          <p:cNvSpPr txBox="1"/>
          <p:nvPr/>
        </p:nvSpPr>
        <p:spPr>
          <a:xfrm>
            <a:off x="5062347" y="2371344"/>
            <a:ext cx="211988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ea typeface="Cambria"/>
                <a:cs typeface="Times New Roman"/>
              </a:rPr>
              <a:t>Triangular truss system in a series of inverted structural orientations to create a reinforced triangular structural support system to hold the fiberoptic cable.</a:t>
            </a:r>
            <a:endParaRPr lang="en-US" sz="1600">
              <a:latin typeface="Arial"/>
              <a:ea typeface="Cambri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179A21-97AC-34F1-A3D0-4BF39F0B051C}"/>
              </a:ext>
            </a:extLst>
          </p:cNvPr>
          <p:cNvSpPr txBox="1"/>
          <p:nvPr/>
        </p:nvSpPr>
        <p:spPr>
          <a:xfrm>
            <a:off x="7327392" y="2371344"/>
            <a:ext cx="2200656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Arial"/>
                <a:ea typeface="+mn-lt"/>
                <a:cs typeface="+mn-lt"/>
              </a:rPr>
              <a:t>Use a honeycomb structure base to absorb shock and vibration utilizing small rings on the outside of the structure to hold the fiberoptic cable.</a:t>
            </a:r>
            <a:endParaRPr lang="en-US" sz="1600">
              <a:latin typeface="Arial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70CFAF-E973-3367-B834-361E4B46054C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Catherine Potts</a:t>
            </a:r>
          </a:p>
        </p:txBody>
      </p:sp>
      <p:pic>
        <p:nvPicPr>
          <p:cNvPr id="18" name="Picture 2" descr="Symbols of NASA | NASA">
            <a:extLst>
              <a:ext uri="{FF2B5EF4-FFF2-40B4-BE49-F238E27FC236}">
                <a16:creationId xmlns:a16="http://schemas.microsoft.com/office/drawing/2014/main" id="{A4DA4292-CC0E-8183-30CA-F39380B0D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102AF626-CB34-BEEC-A251-76AEAD8279B2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67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Selection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07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943D-DD55-4E03-BD59-EA3357AF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Math 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B3B9E-48FD-488C-9459-53AA98169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F4ED5-4FF3-42F2-B9CB-C14DAF75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518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 Shapes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E4777B-26F0-48A5-A1D1-691D803CB8B3}"/>
              </a:ext>
            </a:extLst>
          </p:cNvPr>
          <p:cNvGrpSpPr/>
          <p:nvPr/>
        </p:nvGrpSpPr>
        <p:grpSpPr>
          <a:xfrm>
            <a:off x="602984" y="1449866"/>
            <a:ext cx="10156422" cy="4338886"/>
            <a:chOff x="602984" y="1670586"/>
            <a:chExt cx="10156422" cy="43388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6D4948-37C8-41FB-AAE7-E8E593D15E17}"/>
                </a:ext>
              </a:extLst>
            </p:cNvPr>
            <p:cNvSpPr/>
            <p:nvPr/>
          </p:nvSpPr>
          <p:spPr>
            <a:xfrm>
              <a:off x="606669" y="2606943"/>
              <a:ext cx="1676400" cy="4572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ysClr val="windowText" lastClr="000000"/>
                  </a:solidFill>
                </a:rPr>
                <a:t>Summary Box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B19C75B-F5BA-42A5-98FC-8098B5F0509D}"/>
                </a:ext>
              </a:extLst>
            </p:cNvPr>
            <p:cNvCxnSpPr/>
            <p:nvPr/>
          </p:nvCxnSpPr>
          <p:spPr>
            <a:xfrm>
              <a:off x="602984" y="36576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772325E-A2DD-4B3D-9EA2-ACF3869B2980}"/>
                </a:ext>
              </a:extLst>
            </p:cNvPr>
            <p:cNvSpPr/>
            <p:nvPr/>
          </p:nvSpPr>
          <p:spPr>
            <a:xfrm>
              <a:off x="602984" y="4438651"/>
              <a:ext cx="762000" cy="685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39255DE-7C1F-4F3B-BD5A-D83AAACC2730}"/>
                </a:ext>
              </a:extLst>
            </p:cNvPr>
            <p:cNvCxnSpPr/>
            <p:nvPr/>
          </p:nvCxnSpPr>
          <p:spPr>
            <a:xfrm>
              <a:off x="602984" y="4114800"/>
              <a:ext cx="9144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A3EAAC-E19B-4C87-83A2-2A1D2E6ACB20}"/>
                </a:ext>
              </a:extLst>
            </p:cNvPr>
            <p:cNvSpPr/>
            <p:nvPr/>
          </p:nvSpPr>
          <p:spPr>
            <a:xfrm>
              <a:off x="602984" y="1670586"/>
              <a:ext cx="685800" cy="6858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9F974E-80EE-4D7D-822C-C6B3DB671DD0}"/>
                </a:ext>
              </a:extLst>
            </p:cNvPr>
            <p:cNvSpPr/>
            <p:nvPr/>
          </p:nvSpPr>
          <p:spPr>
            <a:xfrm>
              <a:off x="602984" y="5323672"/>
              <a:ext cx="685800" cy="685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75824-1E9F-4AE7-BE90-3E777C4DE59D}"/>
                </a:ext>
              </a:extLst>
            </p:cNvPr>
            <p:cNvSpPr/>
            <p:nvPr/>
          </p:nvSpPr>
          <p:spPr>
            <a:xfrm>
              <a:off x="5257800" y="5258151"/>
              <a:ext cx="685800" cy="685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D7ACD1-261F-46E2-AD7C-B55443653F5A}"/>
                </a:ext>
              </a:extLst>
            </p:cNvPr>
            <p:cNvSpPr txBox="1"/>
            <p:nvPr/>
          </p:nvSpPr>
          <p:spPr>
            <a:xfrm>
              <a:off x="5257800" y="2606943"/>
              <a:ext cx="1229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Text box 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BFD611-8B84-49E9-9AF7-600638FE30AE}"/>
                </a:ext>
              </a:extLst>
            </p:cNvPr>
            <p:cNvSpPr txBox="1"/>
            <p:nvPr/>
          </p:nvSpPr>
          <p:spPr>
            <a:xfrm>
              <a:off x="8839200" y="2606943"/>
              <a:ext cx="1920206" cy="40011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/>
                <a:t>Outlined</a:t>
              </a:r>
              <a:r>
                <a:rPr lang="en-US"/>
                <a:t> Text Box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C82D91-488E-4E1A-82B0-10ABA4B9E597}"/>
                </a:ext>
              </a:extLst>
            </p:cNvPr>
            <p:cNvCxnSpPr/>
            <p:nvPr/>
          </p:nvCxnSpPr>
          <p:spPr>
            <a:xfrm flipV="1">
              <a:off x="602984" y="3276600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2CE5654-6189-40ED-BD8C-C61235EAA5D9}"/>
                </a:ext>
              </a:extLst>
            </p:cNvPr>
            <p:cNvCxnSpPr/>
            <p:nvPr/>
          </p:nvCxnSpPr>
          <p:spPr>
            <a:xfrm>
              <a:off x="5257800" y="36108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9EFD6CF-E437-44EE-A616-A028A876DCC4}"/>
                </a:ext>
              </a:extLst>
            </p:cNvPr>
            <p:cNvSpPr/>
            <p:nvPr/>
          </p:nvSpPr>
          <p:spPr>
            <a:xfrm>
              <a:off x="5257800" y="4391880"/>
              <a:ext cx="762000" cy="6858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CF3755-3CA6-4320-BE01-4069C77CA0C5}"/>
                </a:ext>
              </a:extLst>
            </p:cNvPr>
            <p:cNvCxnSpPr/>
            <p:nvPr/>
          </p:nvCxnSpPr>
          <p:spPr>
            <a:xfrm>
              <a:off x="5257800" y="4068029"/>
              <a:ext cx="914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251-44F2-4F31-BBFE-D35D792AC405}"/>
                </a:ext>
              </a:extLst>
            </p:cNvPr>
            <p:cNvCxnSpPr/>
            <p:nvPr/>
          </p:nvCxnSpPr>
          <p:spPr>
            <a:xfrm flipV="1">
              <a:off x="5257800" y="3229829"/>
              <a:ext cx="914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8E697-72CF-49D4-B59F-9B815737F65C}"/>
                </a:ext>
              </a:extLst>
            </p:cNvPr>
            <p:cNvSpPr/>
            <p:nvPr/>
          </p:nvSpPr>
          <p:spPr>
            <a:xfrm>
              <a:off x="8839200" y="5279738"/>
              <a:ext cx="685800" cy="685800"/>
            </a:xfrm>
            <a:prstGeom prst="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0CD504C-28ED-488B-8C7A-A21B82370428}"/>
                </a:ext>
              </a:extLst>
            </p:cNvPr>
            <p:cNvCxnSpPr/>
            <p:nvPr/>
          </p:nvCxnSpPr>
          <p:spPr>
            <a:xfrm>
              <a:off x="8839200" y="36324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F16AAAD-A5C6-4366-A860-DF326E7AC0A9}"/>
                </a:ext>
              </a:extLst>
            </p:cNvPr>
            <p:cNvSpPr/>
            <p:nvPr/>
          </p:nvSpPr>
          <p:spPr>
            <a:xfrm>
              <a:off x="8839200" y="4413467"/>
              <a:ext cx="762000" cy="68580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4BBFEC-5450-477C-AEA9-B16DFD4BF4AD}"/>
                </a:ext>
              </a:extLst>
            </p:cNvPr>
            <p:cNvCxnSpPr/>
            <p:nvPr/>
          </p:nvCxnSpPr>
          <p:spPr>
            <a:xfrm>
              <a:off x="8839200" y="4089616"/>
              <a:ext cx="914400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FE2FB0-EA66-474C-9B1F-3C03B1587AE3}"/>
                </a:ext>
              </a:extLst>
            </p:cNvPr>
            <p:cNvCxnSpPr/>
            <p:nvPr/>
          </p:nvCxnSpPr>
          <p:spPr>
            <a:xfrm flipV="1">
              <a:off x="8839200" y="3251416"/>
              <a:ext cx="9144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70243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7BEF802-6B51-551A-54E6-78E32CB86B5C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39</a:t>
            </a:fld>
            <a:endParaRPr lang="en-US"/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60F10A8E-5496-C75F-326C-50F26FE4E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60" b="98000" l="5213" r="89980">
                        <a14:foregroundMark x1="41852" y1="8320" x2="80010" y2="5360"/>
                        <a14:foregroundMark x1="5263" y1="61440" x2="9565" y2="74600"/>
                        <a14:foregroundMark x1="18168" y1="88640" x2="22470" y2="98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9135">
            <a:off x="7155922" y="3059248"/>
            <a:ext cx="2204173" cy="2852622"/>
          </a:xfrm>
          <a:prstGeom prst="rect">
            <a:avLst/>
          </a:prstGeom>
        </p:spPr>
      </p:pic>
      <p:pic>
        <p:nvPicPr>
          <p:cNvPr id="16" name="Picture 15" descr="A picture containing laser, scene, light, dark&#10;&#10;Description automatically generated">
            <a:extLst>
              <a:ext uri="{FF2B5EF4-FFF2-40B4-BE49-F238E27FC236}">
                <a16:creationId xmlns:a16="http://schemas.microsoft.com/office/drawing/2014/main" id="{6DE5F8A7-5790-975A-5114-6F558615C6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3" t="13255" r="23000" b="19473"/>
          <a:stretch/>
        </p:blipFill>
        <p:spPr>
          <a:xfrm>
            <a:off x="-34652" y="-114299"/>
            <a:ext cx="3715768" cy="3181964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312C6DD-DB21-A915-B2A4-3B3623153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t="11183" r="8409"/>
          <a:stretch/>
        </p:blipFill>
        <p:spPr bwMode="auto">
          <a:xfrm>
            <a:off x="0" y="3067664"/>
            <a:ext cx="3658902" cy="289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id="{5C33E429-77E3-50C9-52BE-2ED7A8700F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" t="-8783" r="397" b="14133"/>
          <a:stretch/>
        </p:blipFill>
        <p:spPr>
          <a:xfrm>
            <a:off x="8480493" y="131551"/>
            <a:ext cx="3384665" cy="2821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EA69A-7C8B-D2BE-E225-51CC1C3AE7E6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Name</a:t>
            </a:r>
          </a:p>
        </p:txBody>
      </p:sp>
      <p:pic>
        <p:nvPicPr>
          <p:cNvPr id="4" name="Picture 6" descr="A picture containing web, outdoor object&#10;&#10;Description automatically generated">
            <a:extLst>
              <a:ext uri="{FF2B5EF4-FFF2-40B4-BE49-F238E27FC236}">
                <a16:creationId xmlns:a16="http://schemas.microsoft.com/office/drawing/2014/main" id="{2DC9058C-0EE2-DEC9-BE46-5B28BCC541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2606" y="401605"/>
            <a:ext cx="2081842" cy="228427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83042E0-BBEE-F800-2ED6-7F425D1823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21" r="3960" b="660"/>
          <a:stretch/>
        </p:blipFill>
        <p:spPr>
          <a:xfrm>
            <a:off x="4291610" y="402522"/>
            <a:ext cx="1505781" cy="5123207"/>
          </a:xfrm>
          <a:prstGeom prst="rect">
            <a:avLst/>
          </a:prstGeom>
        </p:spPr>
      </p:pic>
      <p:pic>
        <p:nvPicPr>
          <p:cNvPr id="11" name="Picture 2" descr="Symbols of NASA | NASA">
            <a:extLst>
              <a:ext uri="{FF2B5EF4-FFF2-40B4-BE49-F238E27FC236}">
                <a16:creationId xmlns:a16="http://schemas.microsoft.com/office/drawing/2014/main" id="{A5927ECB-5101-570F-B968-2D48868C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2B754B-089D-5C2A-228C-7FD0C5940501}"/>
              </a:ext>
            </a:extLst>
          </p:cNvPr>
          <p:cNvSpPr txBox="1"/>
          <p:nvPr/>
        </p:nvSpPr>
        <p:spPr>
          <a:xfrm>
            <a:off x="9656064" y="3925824"/>
            <a:ext cx="20116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Do we still want this slide? Or nah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48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5DF5F5-54E0-C4CC-1F0E-BD7F1D2EA34B}"/>
              </a:ext>
            </a:extLst>
          </p:cNvPr>
          <p:cNvSpPr/>
          <p:nvPr/>
        </p:nvSpPr>
        <p:spPr>
          <a:xfrm>
            <a:off x="616099" y="1887210"/>
            <a:ext cx="6069226" cy="36781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DEA3C-84F8-49F2-AF73-78A49BAB6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64" y="2172797"/>
            <a:ext cx="5913896" cy="335964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tx1"/>
                </a:solidFill>
                <a:latin typeface="Arial"/>
                <a:cs typeface="Arial"/>
              </a:rPr>
              <a:t>Create a support structure for a fiberoptic cable to measure cryogenic propellant levels.</a:t>
            </a:r>
            <a:endParaRPr lang="en-US" sz="3200" b="1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US" sz="32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07E33E-1592-D747-2737-760CB8F5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197"/>
            <a:ext cx="10515600" cy="1325563"/>
          </a:xfrm>
        </p:spPr>
        <p:txBody>
          <a:bodyPr/>
          <a:lstStyle/>
          <a:p>
            <a:r>
              <a:rPr lang="en-US" sz="4400">
                <a:latin typeface="Arial"/>
                <a:cs typeface="Arial"/>
              </a:rPr>
              <a:t>Project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sz="4400">
                <a:latin typeface="Arial"/>
                <a:cs typeface="Arial"/>
              </a:rPr>
              <a:t>Objective</a:t>
            </a:r>
            <a:endParaRPr lang="en-US" sz="4400"/>
          </a:p>
        </p:txBody>
      </p:sp>
      <p:pic>
        <p:nvPicPr>
          <p:cNvPr id="9" name="Graphic 8" descr="Bullseye outline">
            <a:extLst>
              <a:ext uri="{FF2B5EF4-FFF2-40B4-BE49-F238E27FC236}">
                <a16:creationId xmlns:a16="http://schemas.microsoft.com/office/drawing/2014/main" id="{6C322F83-D4B3-5967-FF74-E6641D7A2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14388" y="1440307"/>
            <a:ext cx="4572000" cy="4572000"/>
          </a:xfrm>
          <a:prstGeom prst="rect">
            <a:avLst/>
          </a:prstGeom>
        </p:spPr>
      </p:pic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E8EB8FF1-3BF0-E9D0-9AF3-D84497FFD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8332673-DF76-DDBB-7FFB-BA6DC7083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6630" y="6133161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650B2C-AEE1-67BA-6454-1E5DA5F1B4CC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Trevor Lay</a:t>
            </a:r>
          </a:p>
        </p:txBody>
      </p:sp>
    </p:spTree>
    <p:extLst>
      <p:ext uri="{BB962C8B-B14F-4D97-AF65-F5344CB8AC3E}">
        <p14:creationId xmlns:p14="http://schemas.microsoft.com/office/powerpoint/2010/main" val="3852773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99AA7E-CB20-4C77-8F4A-3C06B8F3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Cool Shapes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B4462-2FC3-4B5F-BABF-B2E83FA17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2" name="Graphic 1" descr="Outer Space Landscape outline">
            <a:extLst>
              <a:ext uri="{FF2B5EF4-FFF2-40B4-BE49-F238E27FC236}">
                <a16:creationId xmlns:a16="http://schemas.microsoft.com/office/drawing/2014/main" id="{E835C84E-356F-CC7C-2819-E6C2658C0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7789" y="1566291"/>
            <a:ext cx="1432318" cy="1432318"/>
          </a:xfrm>
          <a:prstGeom prst="rect">
            <a:avLst/>
          </a:prstGeom>
        </p:spPr>
      </p:pic>
      <p:pic>
        <p:nvPicPr>
          <p:cNvPr id="3" name="Graphic 25" descr="Rocket outline">
            <a:extLst>
              <a:ext uri="{FF2B5EF4-FFF2-40B4-BE49-F238E27FC236}">
                <a16:creationId xmlns:a16="http://schemas.microsoft.com/office/drawing/2014/main" id="{FE8CAF43-4AE9-8EA9-42F7-0E47218FF8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519" y="2947988"/>
            <a:ext cx="1343024" cy="13311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42FF7C4-BCB3-66C3-0C41-D97941150F32}"/>
              </a:ext>
            </a:extLst>
          </p:cNvPr>
          <p:cNvGrpSpPr>
            <a:grpSpLocks noChangeAspect="1"/>
          </p:cNvGrpSpPr>
          <p:nvPr/>
        </p:nvGrpSpPr>
        <p:grpSpPr>
          <a:xfrm>
            <a:off x="3007925" y="1765228"/>
            <a:ext cx="1700571" cy="1630680"/>
            <a:chOff x="8957621" y="1789612"/>
            <a:chExt cx="1836619" cy="1828800"/>
          </a:xfrm>
        </p:grpSpPr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3ADB16E3-321E-778A-A443-AFDBFF127F91}"/>
                </a:ext>
              </a:extLst>
            </p:cNvPr>
            <p:cNvSpPr/>
            <p:nvPr/>
          </p:nvSpPr>
          <p:spPr>
            <a:xfrm>
              <a:off x="8965440" y="1789612"/>
              <a:ext cx="1828800" cy="1828800"/>
            </a:xfrm>
            <a:prstGeom prst="flowChartConnector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FCB236-05A9-20F3-EE40-13E6178F55DE}"/>
                </a:ext>
              </a:extLst>
            </p:cNvPr>
            <p:cNvGrpSpPr/>
            <p:nvPr/>
          </p:nvGrpSpPr>
          <p:grpSpPr>
            <a:xfrm>
              <a:off x="8957621" y="1789612"/>
              <a:ext cx="1829509" cy="1777162"/>
              <a:chOff x="8957621" y="1789612"/>
              <a:chExt cx="1829509" cy="1777162"/>
            </a:xfrm>
          </p:grpSpPr>
          <p:sp>
            <p:nvSpPr>
              <p:cNvPr id="9" name="Flowchart: Connector 8">
                <a:extLst>
                  <a:ext uri="{FF2B5EF4-FFF2-40B4-BE49-F238E27FC236}">
                    <a16:creationId xmlns:a16="http://schemas.microsoft.com/office/drawing/2014/main" id="{A41996AC-9268-870A-5E84-BEDDFCE3F4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12453" y="2246812"/>
                <a:ext cx="914400" cy="914400"/>
              </a:xfrm>
              <a:prstGeom prst="flowChartConnector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10A1EBA-76A8-9514-0601-1AF0EB8D778C}"/>
                  </a:ext>
                </a:extLst>
              </p:cNvPr>
              <p:cNvSpPr/>
              <p:nvPr/>
            </p:nvSpPr>
            <p:spPr>
              <a:xfrm>
                <a:off x="8957621" y="1789612"/>
                <a:ext cx="1829509" cy="1777162"/>
              </a:xfrm>
              <a:custGeom>
                <a:avLst/>
                <a:gdLst>
                  <a:gd name="connsiteX0" fmla="*/ 1132464 w 1829509"/>
                  <a:gd name="connsiteY0" fmla="*/ 1773415 h 1777162"/>
                  <a:gd name="connsiteX1" fmla="*/ 1226152 w 1829509"/>
                  <a:gd name="connsiteY1" fmla="*/ 1222526 h 1777162"/>
                  <a:gd name="connsiteX2" fmla="*/ 1567179 w 1829509"/>
                  <a:gd name="connsiteY2" fmla="*/ 1552310 h 1777162"/>
                  <a:gd name="connsiteX3" fmla="*/ 1349821 w 1829509"/>
                  <a:gd name="connsiteY3" fmla="*/ 1020159 h 1777162"/>
                  <a:gd name="connsiteX4" fmla="*/ 1829507 w 1829509"/>
                  <a:gd name="connsiteY4" fmla="*/ 1147575 h 1777162"/>
                  <a:gd name="connsiteX5" fmla="*/ 1342326 w 1829509"/>
                  <a:gd name="connsiteY5" fmla="*/ 757831 h 1777162"/>
                  <a:gd name="connsiteX6" fmla="*/ 1818264 w 1829509"/>
                  <a:gd name="connsiteY6" fmla="*/ 637910 h 1777162"/>
                  <a:gd name="connsiteX7" fmla="*/ 1188677 w 1829509"/>
                  <a:gd name="connsiteY7" fmla="*/ 551716 h 1777162"/>
                  <a:gd name="connsiteX8" fmla="*/ 1544693 w 1829509"/>
                  <a:gd name="connsiteY8" fmla="*/ 236923 h 1777162"/>
                  <a:gd name="connsiteX9" fmla="*/ 1012543 w 1829509"/>
                  <a:gd name="connsiteY9" fmla="*/ 416805 h 1777162"/>
                  <a:gd name="connsiteX10" fmla="*/ 1132464 w 1829509"/>
                  <a:gd name="connsiteY10" fmla="*/ 8323 h 1777162"/>
                  <a:gd name="connsiteX11" fmla="*/ 772700 w 1829509"/>
                  <a:gd name="connsiteY11" fmla="*/ 446785 h 1777162"/>
                  <a:gd name="connsiteX12" fmla="*/ 664021 w 1829509"/>
                  <a:gd name="connsiteY12" fmla="*/ 828 h 1777162"/>
                  <a:gd name="connsiteX13" fmla="*/ 551595 w 1829509"/>
                  <a:gd name="connsiteY13" fmla="*/ 585444 h 1777162"/>
                  <a:gd name="connsiteX14" fmla="*/ 240549 w 1829509"/>
                  <a:gd name="connsiteY14" fmla="*/ 236923 h 1777162"/>
                  <a:gd name="connsiteX15" fmla="*/ 454159 w 1829509"/>
                  <a:gd name="connsiteY15" fmla="*/ 806549 h 1777162"/>
                  <a:gd name="connsiteX16" fmla="*/ 19444 w 1829509"/>
                  <a:gd name="connsiteY16" fmla="*/ 660395 h 1777162"/>
                  <a:gd name="connsiteX17" fmla="*/ 446664 w 1829509"/>
                  <a:gd name="connsiteY17" fmla="*/ 1027654 h 1777162"/>
                  <a:gd name="connsiteX18" fmla="*/ 707 w 1829509"/>
                  <a:gd name="connsiteY18" fmla="*/ 1128838 h 1777162"/>
                  <a:gd name="connsiteX19" fmla="*/ 574080 w 1829509"/>
                  <a:gd name="connsiteY19" fmla="*/ 1211284 h 1777162"/>
                  <a:gd name="connsiteX20" fmla="*/ 244297 w 1829509"/>
                  <a:gd name="connsiteY20" fmla="*/ 1541067 h 1777162"/>
                  <a:gd name="connsiteX21" fmla="*/ 768952 w 1829509"/>
                  <a:gd name="connsiteY21" fmla="*/ 1334952 h 1777162"/>
                  <a:gd name="connsiteX22" fmla="*/ 679011 w 1829509"/>
                  <a:gd name="connsiteY22" fmla="*/ 1777162 h 1777162"/>
                  <a:gd name="connsiteX23" fmla="*/ 1001300 w 1829509"/>
                  <a:gd name="connsiteY23" fmla="*/ 1331205 h 1777162"/>
                  <a:gd name="connsiteX24" fmla="*/ 1132464 w 1829509"/>
                  <a:gd name="connsiteY24" fmla="*/ 1773415 h 177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29509" h="1777162">
                    <a:moveTo>
                      <a:pt x="1132464" y="1773415"/>
                    </a:moveTo>
                    <a:cubicBezTo>
                      <a:pt x="1169939" y="1755302"/>
                      <a:pt x="1153700" y="1259377"/>
                      <a:pt x="1226152" y="1222526"/>
                    </a:cubicBezTo>
                    <a:cubicBezTo>
                      <a:pt x="1298604" y="1185675"/>
                      <a:pt x="1546567" y="1586038"/>
                      <a:pt x="1567179" y="1552310"/>
                    </a:cubicBezTo>
                    <a:cubicBezTo>
                      <a:pt x="1587791" y="1518582"/>
                      <a:pt x="1306100" y="1087615"/>
                      <a:pt x="1349821" y="1020159"/>
                    </a:cubicBezTo>
                    <a:cubicBezTo>
                      <a:pt x="1393542" y="952703"/>
                      <a:pt x="1830756" y="1191296"/>
                      <a:pt x="1829507" y="1147575"/>
                    </a:cubicBezTo>
                    <a:cubicBezTo>
                      <a:pt x="1828258" y="1103854"/>
                      <a:pt x="1344200" y="842775"/>
                      <a:pt x="1342326" y="757831"/>
                    </a:cubicBezTo>
                    <a:cubicBezTo>
                      <a:pt x="1340452" y="672887"/>
                      <a:pt x="1843872" y="672262"/>
                      <a:pt x="1818264" y="637910"/>
                    </a:cubicBezTo>
                    <a:cubicBezTo>
                      <a:pt x="1792656" y="603558"/>
                      <a:pt x="1234272" y="618547"/>
                      <a:pt x="1188677" y="551716"/>
                    </a:cubicBezTo>
                    <a:cubicBezTo>
                      <a:pt x="1143082" y="484885"/>
                      <a:pt x="1574049" y="259408"/>
                      <a:pt x="1544693" y="236923"/>
                    </a:cubicBezTo>
                    <a:cubicBezTo>
                      <a:pt x="1515337" y="214438"/>
                      <a:pt x="1081248" y="454905"/>
                      <a:pt x="1012543" y="416805"/>
                    </a:cubicBezTo>
                    <a:cubicBezTo>
                      <a:pt x="943838" y="378705"/>
                      <a:pt x="1172438" y="3326"/>
                      <a:pt x="1132464" y="8323"/>
                    </a:cubicBezTo>
                    <a:cubicBezTo>
                      <a:pt x="1092490" y="13320"/>
                      <a:pt x="850774" y="448034"/>
                      <a:pt x="772700" y="446785"/>
                    </a:cubicBezTo>
                    <a:cubicBezTo>
                      <a:pt x="694626" y="445536"/>
                      <a:pt x="700872" y="-22282"/>
                      <a:pt x="664021" y="828"/>
                    </a:cubicBezTo>
                    <a:cubicBezTo>
                      <a:pt x="627170" y="23938"/>
                      <a:pt x="622174" y="546095"/>
                      <a:pt x="551595" y="585444"/>
                    </a:cubicBezTo>
                    <a:cubicBezTo>
                      <a:pt x="481016" y="624793"/>
                      <a:pt x="256788" y="200072"/>
                      <a:pt x="240549" y="236923"/>
                    </a:cubicBezTo>
                    <a:cubicBezTo>
                      <a:pt x="224310" y="273774"/>
                      <a:pt x="491010" y="735970"/>
                      <a:pt x="454159" y="806549"/>
                    </a:cubicBezTo>
                    <a:cubicBezTo>
                      <a:pt x="417308" y="877128"/>
                      <a:pt x="20693" y="623544"/>
                      <a:pt x="19444" y="660395"/>
                    </a:cubicBezTo>
                    <a:cubicBezTo>
                      <a:pt x="18195" y="697246"/>
                      <a:pt x="449787" y="949580"/>
                      <a:pt x="446664" y="1027654"/>
                    </a:cubicBezTo>
                    <a:cubicBezTo>
                      <a:pt x="443541" y="1105728"/>
                      <a:pt x="-20529" y="1098233"/>
                      <a:pt x="707" y="1128838"/>
                    </a:cubicBezTo>
                    <a:cubicBezTo>
                      <a:pt x="21943" y="1159443"/>
                      <a:pt x="533482" y="1142579"/>
                      <a:pt x="574080" y="1211284"/>
                    </a:cubicBezTo>
                    <a:cubicBezTo>
                      <a:pt x="614678" y="1279989"/>
                      <a:pt x="211818" y="1520456"/>
                      <a:pt x="244297" y="1541067"/>
                    </a:cubicBezTo>
                    <a:cubicBezTo>
                      <a:pt x="276776" y="1561678"/>
                      <a:pt x="696500" y="1295603"/>
                      <a:pt x="768952" y="1334952"/>
                    </a:cubicBezTo>
                    <a:cubicBezTo>
                      <a:pt x="841404" y="1374301"/>
                      <a:pt x="640286" y="1777787"/>
                      <a:pt x="679011" y="1777162"/>
                    </a:cubicBezTo>
                    <a:cubicBezTo>
                      <a:pt x="717736" y="1776538"/>
                      <a:pt x="929472" y="1332454"/>
                      <a:pt x="1001300" y="1331205"/>
                    </a:cubicBezTo>
                    <a:cubicBezTo>
                      <a:pt x="1073128" y="1329956"/>
                      <a:pt x="1094989" y="1791528"/>
                      <a:pt x="1132464" y="1773415"/>
                    </a:cubicBez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C125CBC-CDA9-329C-2A2F-7BBE32D6CFAD}"/>
              </a:ext>
            </a:extLst>
          </p:cNvPr>
          <p:cNvSpPr/>
          <p:nvPr/>
        </p:nvSpPr>
        <p:spPr>
          <a:xfrm>
            <a:off x="9339072" y="3092143"/>
            <a:ext cx="1828800" cy="1828800"/>
          </a:xfrm>
          <a:prstGeom prst="flowChartConnector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ADED9EDF-6090-B7E0-B352-89F938D8DE0A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339072" y="4006543"/>
            <a:ext cx="914400" cy="914400"/>
          </a:xfrm>
          <a:prstGeom prst="curvedConnector4">
            <a:avLst>
              <a:gd name="adj1" fmla="val -25000"/>
              <a:gd name="adj2" fmla="val 125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Curved 40">
            <a:extLst>
              <a:ext uri="{FF2B5EF4-FFF2-40B4-BE49-F238E27FC236}">
                <a16:creationId xmlns:a16="http://schemas.microsoft.com/office/drawing/2014/main" id="{FCE8DAEB-3C43-3970-E76F-E6B07110EA4B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9339072" y="3092143"/>
            <a:ext cx="914400" cy="914400"/>
          </a:xfrm>
          <a:prstGeom prst="curvedConnector4">
            <a:avLst>
              <a:gd name="adj1" fmla="val -25000"/>
              <a:gd name="adj2" fmla="val 125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C36AEAB9-D6F3-3C3C-EA8F-710EF69297D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253472" y="4006543"/>
            <a:ext cx="914400" cy="914400"/>
          </a:xfrm>
          <a:prstGeom prst="curvedConnector4">
            <a:avLst>
              <a:gd name="adj1" fmla="val -25000"/>
              <a:gd name="adj2" fmla="val 125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4035AF6E-9F54-4701-E379-FA833F903174}"/>
              </a:ext>
            </a:extLst>
          </p:cNvPr>
          <p:cNvCxnSpPr>
            <a:cxnSpLocks/>
          </p:cNvCxnSpPr>
          <p:nvPr/>
        </p:nvCxnSpPr>
        <p:spPr>
          <a:xfrm flipH="1" flipV="1">
            <a:off x="10253472" y="3092143"/>
            <a:ext cx="914400" cy="914400"/>
          </a:xfrm>
          <a:prstGeom prst="curvedConnector4">
            <a:avLst>
              <a:gd name="adj1" fmla="val -25000"/>
              <a:gd name="adj2" fmla="val 125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6">
            <a:extLst>
              <a:ext uri="{FF2B5EF4-FFF2-40B4-BE49-F238E27FC236}">
                <a16:creationId xmlns:a16="http://schemas.microsoft.com/office/drawing/2014/main" id="{3095CE1D-ACDF-028E-342A-7B14E4E5C8E2}"/>
              </a:ext>
            </a:extLst>
          </p:cNvPr>
          <p:cNvSpPr txBox="1"/>
          <p:nvPr/>
        </p:nvSpPr>
        <p:spPr>
          <a:xfrm>
            <a:off x="8879151" y="5213866"/>
            <a:ext cx="274864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cs typeface="Calibri"/>
              </a:rPr>
              <a:t>Top View</a:t>
            </a:r>
            <a:endParaRPr lang="en-US" b="1"/>
          </a:p>
        </p:txBody>
      </p:sp>
      <p:sp>
        <p:nvSpPr>
          <p:cNvPr id="45" name="TextBox 7">
            <a:extLst>
              <a:ext uri="{FF2B5EF4-FFF2-40B4-BE49-F238E27FC236}">
                <a16:creationId xmlns:a16="http://schemas.microsoft.com/office/drawing/2014/main" id="{45C193A1-0594-C32E-2BD1-74EF19612BB8}"/>
              </a:ext>
            </a:extLst>
          </p:cNvPr>
          <p:cNvSpPr txBox="1"/>
          <p:nvPr/>
        </p:nvSpPr>
        <p:spPr>
          <a:xfrm>
            <a:off x="8635320" y="256777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Cable</a:t>
            </a: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EDE62DDF-7545-FA12-3188-8036FB36AA56}"/>
              </a:ext>
            </a:extLst>
          </p:cNvPr>
          <p:cNvSpPr txBox="1"/>
          <p:nvPr/>
        </p:nvSpPr>
        <p:spPr>
          <a:xfrm>
            <a:off x="11167680" y="2432192"/>
            <a:ext cx="1076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Support Structure</a:t>
            </a:r>
          </a:p>
        </p:txBody>
      </p:sp>
    </p:spTree>
    <p:extLst>
      <p:ext uri="{BB962C8B-B14F-4D97-AF65-F5344CB8AC3E}">
        <p14:creationId xmlns:p14="http://schemas.microsoft.com/office/powerpoint/2010/main" val="1470081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ADFE8-C13D-40A5-BD5F-0F1A16C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8E16D-4AD1-44B8-9681-5418B40F7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A222A-970D-49DE-8905-5690FCFEDCF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FDB3-07A6-49E5-A2D7-E0C64FD4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89" y="1513727"/>
            <a:ext cx="2636515" cy="2952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3885E9-F710-4001-8722-B7BF26FD7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33" y="3529950"/>
            <a:ext cx="4936265" cy="766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2C108-FE91-4B99-9B3D-DD29356F3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638" y="1725622"/>
            <a:ext cx="2912061" cy="2740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ADF13B-8848-4F5B-9848-140569C78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61" y="1621520"/>
            <a:ext cx="4909101" cy="11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373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309BABA-22D3-40B8-B5AA-93F5EED3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B47A7-9FB4-428F-A628-134CFC1D2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F80B4F-176C-446D-A354-8FB91821F7B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64D978-25AB-44BB-AA81-5FCAF9B3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19" y="1825625"/>
            <a:ext cx="7290682" cy="39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8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BAD84F-C227-4BAD-99CF-6B91C8F96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FC5C1-88B4-416E-82E6-BF8E9A369D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dirty="0" smtClean="0"/>
              <a:pPr/>
              <a:t>43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737BA5-843B-4E23-AB3E-0B215BC9A91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4CD382D0-1E0E-46FD-91E7-CF1B379B6F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9665554"/>
              </p:ext>
            </p:extLst>
          </p:nvPr>
        </p:nvGraphicFramePr>
        <p:xfrm>
          <a:off x="802574" y="132451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9DDD356-6059-40C6-8BEF-CB17C06086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5625720"/>
              </p:ext>
            </p:extLst>
          </p:nvPr>
        </p:nvGraphicFramePr>
        <p:xfrm>
          <a:off x="838200" y="363200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885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C9B3D140-48E7-6C41-6D4D-247737FD7D34}"/>
              </a:ext>
            </a:extLst>
          </p:cNvPr>
          <p:cNvSpPr/>
          <p:nvPr/>
        </p:nvSpPr>
        <p:spPr>
          <a:xfrm>
            <a:off x="1178433" y="1658786"/>
            <a:ext cx="8875776" cy="42409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5C0B6A2-951E-499A-6FA6-CD2553E67F99}"/>
              </a:ext>
            </a:extLst>
          </p:cNvPr>
          <p:cNvSpPr/>
          <p:nvPr/>
        </p:nvSpPr>
        <p:spPr>
          <a:xfrm>
            <a:off x="6854004" y="2122229"/>
            <a:ext cx="608372" cy="6022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29CD0FF-51D4-8E34-39EE-B3AFA724F25F}"/>
              </a:ext>
            </a:extLst>
          </p:cNvPr>
          <p:cNvSpPr/>
          <p:nvPr/>
        </p:nvSpPr>
        <p:spPr>
          <a:xfrm>
            <a:off x="7806505" y="1661344"/>
            <a:ext cx="915629" cy="915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0FA040B-DE9E-A879-568E-D0E55E573AD8}"/>
              </a:ext>
            </a:extLst>
          </p:cNvPr>
          <p:cNvSpPr/>
          <p:nvPr/>
        </p:nvSpPr>
        <p:spPr>
          <a:xfrm>
            <a:off x="7001489" y="2626134"/>
            <a:ext cx="2353596" cy="296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CC7D630-8A65-2338-F170-598D78876C12}"/>
              </a:ext>
            </a:extLst>
          </p:cNvPr>
          <p:cNvSpPr/>
          <p:nvPr/>
        </p:nvSpPr>
        <p:spPr>
          <a:xfrm>
            <a:off x="7891001" y="1432436"/>
            <a:ext cx="2587112" cy="4473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Moon 72">
            <a:extLst>
              <a:ext uri="{FF2B5EF4-FFF2-40B4-BE49-F238E27FC236}">
                <a16:creationId xmlns:a16="http://schemas.microsoft.com/office/drawing/2014/main" id="{695ED5F5-67D2-1038-7F1B-2D272F68108C}"/>
              </a:ext>
            </a:extLst>
          </p:cNvPr>
          <p:cNvSpPr/>
          <p:nvPr/>
        </p:nvSpPr>
        <p:spPr>
          <a:xfrm rot="13200000">
            <a:off x="6491054" y="4811269"/>
            <a:ext cx="436305" cy="970935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2E53448-AEC8-DFF8-40A5-5C0A021BA686}"/>
              </a:ext>
            </a:extLst>
          </p:cNvPr>
          <p:cNvSpPr/>
          <p:nvPr/>
        </p:nvSpPr>
        <p:spPr>
          <a:xfrm>
            <a:off x="6855541" y="2394153"/>
            <a:ext cx="614517" cy="3146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963C884-8EC0-B22D-8107-B0FBEF74F5C0}"/>
              </a:ext>
            </a:extLst>
          </p:cNvPr>
          <p:cNvSpPr/>
          <p:nvPr/>
        </p:nvSpPr>
        <p:spPr>
          <a:xfrm>
            <a:off x="4474290" y="4320661"/>
            <a:ext cx="485469" cy="8173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5FB7076-F92D-E74C-FDA9-476E28481183}"/>
              </a:ext>
            </a:extLst>
          </p:cNvPr>
          <p:cNvSpPr/>
          <p:nvPr/>
        </p:nvSpPr>
        <p:spPr>
          <a:xfrm>
            <a:off x="4807839" y="4798695"/>
            <a:ext cx="1377696" cy="896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5CADD0A-6C54-F708-74FF-BA6C659C82DF}"/>
              </a:ext>
            </a:extLst>
          </p:cNvPr>
          <p:cNvSpPr/>
          <p:nvPr/>
        </p:nvSpPr>
        <p:spPr>
          <a:xfrm>
            <a:off x="2258961" y="5306960"/>
            <a:ext cx="1708353" cy="596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3A49EFF-0E3C-BB59-1C1F-2234A82922C0}"/>
              </a:ext>
            </a:extLst>
          </p:cNvPr>
          <p:cNvSpPr/>
          <p:nvPr/>
        </p:nvSpPr>
        <p:spPr>
          <a:xfrm>
            <a:off x="4205440" y="5526649"/>
            <a:ext cx="2574822" cy="417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B5A09CB-E741-C339-062E-16FFBAB432C9}"/>
              </a:ext>
            </a:extLst>
          </p:cNvPr>
          <p:cNvSpPr/>
          <p:nvPr/>
        </p:nvSpPr>
        <p:spPr>
          <a:xfrm>
            <a:off x="3435759" y="5303888"/>
            <a:ext cx="903339" cy="589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oon 58">
            <a:extLst>
              <a:ext uri="{FF2B5EF4-FFF2-40B4-BE49-F238E27FC236}">
                <a16:creationId xmlns:a16="http://schemas.microsoft.com/office/drawing/2014/main" id="{396B9978-6568-E0A4-4937-124651DA13BC}"/>
              </a:ext>
            </a:extLst>
          </p:cNvPr>
          <p:cNvSpPr/>
          <p:nvPr/>
        </p:nvSpPr>
        <p:spPr>
          <a:xfrm rot="18900000">
            <a:off x="4139746" y="4864964"/>
            <a:ext cx="381000" cy="970935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4970F40-2A7C-F05C-D17F-C1E5FAB85DDA}"/>
              </a:ext>
            </a:extLst>
          </p:cNvPr>
          <p:cNvSpPr/>
          <p:nvPr/>
        </p:nvSpPr>
        <p:spPr>
          <a:xfrm>
            <a:off x="3623185" y="2437170"/>
            <a:ext cx="528484" cy="3035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A1CA277-D4DD-061D-1951-124ED46F35AE}"/>
              </a:ext>
            </a:extLst>
          </p:cNvPr>
          <p:cNvSpPr/>
          <p:nvPr/>
        </p:nvSpPr>
        <p:spPr>
          <a:xfrm>
            <a:off x="3507105" y="2132554"/>
            <a:ext cx="640080" cy="7679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Block Arc 55">
            <a:extLst>
              <a:ext uri="{FF2B5EF4-FFF2-40B4-BE49-F238E27FC236}">
                <a16:creationId xmlns:a16="http://schemas.microsoft.com/office/drawing/2014/main" id="{528FC629-1A38-C143-D177-7507CBE20376}"/>
              </a:ext>
            </a:extLst>
          </p:cNvPr>
          <p:cNvSpPr/>
          <p:nvPr/>
        </p:nvSpPr>
        <p:spPr>
          <a:xfrm>
            <a:off x="2516886" y="1130046"/>
            <a:ext cx="2609088" cy="2529840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EF4EA0D-AA31-2854-DF40-416BB49A1BFF}"/>
              </a:ext>
            </a:extLst>
          </p:cNvPr>
          <p:cNvSpPr/>
          <p:nvPr/>
        </p:nvSpPr>
        <p:spPr>
          <a:xfrm>
            <a:off x="1630299" y="2572130"/>
            <a:ext cx="2292096" cy="201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8788070-1943-94A0-2D21-6A1656548ED4}"/>
              </a:ext>
            </a:extLst>
          </p:cNvPr>
          <p:cNvSpPr/>
          <p:nvPr/>
        </p:nvSpPr>
        <p:spPr>
          <a:xfrm>
            <a:off x="1005840" y="1655064"/>
            <a:ext cx="2157984" cy="424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769EF2E-9330-AE75-0602-478F3803BB3C}"/>
              </a:ext>
            </a:extLst>
          </p:cNvPr>
          <p:cNvSpPr/>
          <p:nvPr/>
        </p:nvSpPr>
        <p:spPr>
          <a:xfrm>
            <a:off x="1538097" y="1656968"/>
            <a:ext cx="9119616" cy="4242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815D8C3-C3F6-9A97-428A-0842EBDBD38D}"/>
              </a:ext>
            </a:extLst>
          </p:cNvPr>
          <p:cNvSpPr/>
          <p:nvPr/>
        </p:nvSpPr>
        <p:spPr>
          <a:xfrm>
            <a:off x="7248144" y="3429000"/>
            <a:ext cx="1792224" cy="1225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CF08052-5D70-B9B3-9FF2-7E38F64FA62F}"/>
              </a:ext>
            </a:extLst>
          </p:cNvPr>
          <p:cNvSpPr/>
          <p:nvPr/>
        </p:nvSpPr>
        <p:spPr>
          <a:xfrm>
            <a:off x="1347597" y="5465444"/>
            <a:ext cx="2938272" cy="43281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16573D-D1BC-24ED-C620-4AE21B79774A}"/>
              </a:ext>
            </a:extLst>
          </p:cNvPr>
          <p:cNvSpPr/>
          <p:nvPr/>
        </p:nvSpPr>
        <p:spPr>
          <a:xfrm>
            <a:off x="1802891" y="4421123"/>
            <a:ext cx="2084832" cy="121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580F5-C26B-1B04-5321-334CD64213E1}"/>
              </a:ext>
            </a:extLst>
          </p:cNvPr>
          <p:cNvSpPr/>
          <p:nvPr/>
        </p:nvSpPr>
        <p:spPr>
          <a:xfrm>
            <a:off x="1802892" y="3512820"/>
            <a:ext cx="2084832" cy="121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41675C-1D5D-D3AA-E80A-25AA2D0E67A9}"/>
              </a:ext>
            </a:extLst>
          </p:cNvPr>
          <p:cNvSpPr/>
          <p:nvPr/>
        </p:nvSpPr>
        <p:spPr>
          <a:xfrm>
            <a:off x="1922145" y="2772536"/>
            <a:ext cx="1840992" cy="25115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07E33E-1592-D747-2737-760CB8F5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16" y="132389"/>
            <a:ext cx="10509504" cy="697675"/>
          </a:xfrm>
        </p:spPr>
        <p:txBody>
          <a:bodyPr>
            <a:normAutofit fontScale="90000"/>
          </a:bodyPr>
          <a:lstStyle/>
          <a:p>
            <a:r>
              <a:rPr lang="en-US" sz="4400">
                <a:latin typeface="Arial"/>
                <a:cs typeface="Arial"/>
              </a:rPr>
              <a:t>Project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sz="4400">
                <a:latin typeface="Arial"/>
                <a:cs typeface="Arial"/>
              </a:rPr>
              <a:t>Objective</a:t>
            </a:r>
            <a:endParaRPr lang="en-US" sz="4400"/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E8EB8FF1-3BF0-E9D0-9AF3-D84497FFD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8332673-DF76-DDBB-7FFB-BA6DC7083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46630" y="6133161"/>
            <a:ext cx="704088" cy="365125"/>
          </a:xfrm>
        </p:spPr>
        <p:txBody>
          <a:bodyPr lIns="91440" tIns="45720" rIns="91440" bIns="45720" anchor="t"/>
          <a:lstStyle/>
          <a:p>
            <a:pPr algn="ctr"/>
            <a:fld id="{6F1FABC0-072B-4F22-8F9B-95A9D10B0206}" type="slidenum">
              <a:rPr lang="en-US" smtClean="0"/>
              <a:pPr algn="ctr"/>
              <a:t>5</a:t>
            </a:fld>
            <a:endParaRPr lang="en-US"/>
          </a:p>
        </p:txBody>
      </p:sp>
      <p:pic>
        <p:nvPicPr>
          <p:cNvPr id="13" name="Graphic 11" descr="Oil Barrel outline">
            <a:extLst>
              <a:ext uri="{FF2B5EF4-FFF2-40B4-BE49-F238E27FC236}">
                <a16:creationId xmlns:a16="http://schemas.microsoft.com/office/drawing/2014/main" id="{18ABB2B6-F957-0116-15A9-C365D8F63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343" y="1959863"/>
            <a:ext cx="3998976" cy="3986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728884-8977-8876-A58E-D7001BA050FB}"/>
              </a:ext>
            </a:extLst>
          </p:cNvPr>
          <p:cNvSpPr txBox="1"/>
          <p:nvPr/>
        </p:nvSpPr>
        <p:spPr>
          <a:xfrm>
            <a:off x="2353056" y="2968752"/>
            <a:ext cx="975360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Sitka Text"/>
                <a:cs typeface="Calibri"/>
              </a:rPr>
              <a:t>LN2</a:t>
            </a:r>
            <a:endParaRPr lang="en-US" sz="2400">
              <a:latin typeface="Sitka Text"/>
            </a:endParaRPr>
          </a:p>
        </p:txBody>
      </p:sp>
      <p:sp>
        <p:nvSpPr>
          <p:cNvPr id="24" name="Block Arc 23">
            <a:extLst>
              <a:ext uri="{FF2B5EF4-FFF2-40B4-BE49-F238E27FC236}">
                <a16:creationId xmlns:a16="http://schemas.microsoft.com/office/drawing/2014/main" id="{0E1B0B25-790D-CD60-2AE1-6096B745D049}"/>
              </a:ext>
            </a:extLst>
          </p:cNvPr>
          <p:cNvSpPr/>
          <p:nvPr/>
        </p:nvSpPr>
        <p:spPr>
          <a:xfrm>
            <a:off x="3169539" y="1782698"/>
            <a:ext cx="1304544" cy="1304544"/>
          </a:xfrm>
          <a:prstGeom prst="blockArc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B68F3D8-2E4B-1CC0-153C-B039E7B22C86}"/>
              </a:ext>
            </a:extLst>
          </p:cNvPr>
          <p:cNvSpPr/>
          <p:nvPr/>
        </p:nvSpPr>
        <p:spPr>
          <a:xfrm>
            <a:off x="7175089" y="2775155"/>
            <a:ext cx="1868127" cy="408126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BCBEEA8B-FA61-AC44-4718-6446B5AE82E3}"/>
              </a:ext>
            </a:extLst>
          </p:cNvPr>
          <p:cNvSpPr/>
          <p:nvPr/>
        </p:nvSpPr>
        <p:spPr>
          <a:xfrm rot="10800000">
            <a:off x="4144898" y="4227194"/>
            <a:ext cx="1353312" cy="1304544"/>
          </a:xfrm>
          <a:prstGeom prst="blockArc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FE794D4-3CD2-226A-6C66-9150C98BD6AC}"/>
              </a:ext>
            </a:extLst>
          </p:cNvPr>
          <p:cNvSpPr/>
          <p:nvPr/>
        </p:nvSpPr>
        <p:spPr>
          <a:xfrm>
            <a:off x="4152900" y="2436876"/>
            <a:ext cx="323088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B4EEB49-3DE3-B423-8FB9-49B9CDD63AC2}"/>
              </a:ext>
            </a:extLst>
          </p:cNvPr>
          <p:cNvSpPr/>
          <p:nvPr/>
        </p:nvSpPr>
        <p:spPr>
          <a:xfrm>
            <a:off x="6499859" y="2412492"/>
            <a:ext cx="323088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lock Arc 32">
            <a:extLst>
              <a:ext uri="{FF2B5EF4-FFF2-40B4-BE49-F238E27FC236}">
                <a16:creationId xmlns:a16="http://schemas.microsoft.com/office/drawing/2014/main" id="{8E3F8CD9-2B64-0430-CD06-69785FD3B00D}"/>
              </a:ext>
            </a:extLst>
          </p:cNvPr>
          <p:cNvSpPr/>
          <p:nvPr/>
        </p:nvSpPr>
        <p:spPr>
          <a:xfrm rot="10800000">
            <a:off x="5498210" y="4221098"/>
            <a:ext cx="1322832" cy="1304544"/>
          </a:xfrm>
          <a:prstGeom prst="blockArc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96E066-780A-1C4D-4353-ACEEE5898ACF}"/>
              </a:ext>
            </a:extLst>
          </p:cNvPr>
          <p:cNvSpPr/>
          <p:nvPr/>
        </p:nvSpPr>
        <p:spPr>
          <a:xfrm>
            <a:off x="4810506" y="5191506"/>
            <a:ext cx="1377696" cy="33528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B3F159F-9D07-6524-9399-645C5A8DB08E}"/>
              </a:ext>
            </a:extLst>
          </p:cNvPr>
          <p:cNvSpPr/>
          <p:nvPr/>
        </p:nvSpPr>
        <p:spPr>
          <a:xfrm>
            <a:off x="6620637" y="5465444"/>
            <a:ext cx="2938272" cy="43281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669EBF1-F48E-0D27-ABDC-D9F3E30E24ED}"/>
              </a:ext>
            </a:extLst>
          </p:cNvPr>
          <p:cNvCxnSpPr/>
          <p:nvPr/>
        </p:nvCxnSpPr>
        <p:spPr>
          <a:xfrm>
            <a:off x="7147179" y="3632834"/>
            <a:ext cx="1981200" cy="6096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1A5A8521-EACD-4BED-82F7-6A1958FC2F9C}"/>
              </a:ext>
            </a:extLst>
          </p:cNvPr>
          <p:cNvSpPr/>
          <p:nvPr/>
        </p:nvSpPr>
        <p:spPr>
          <a:xfrm>
            <a:off x="4506552" y="1433973"/>
            <a:ext cx="1954163" cy="341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53DB5C1-57FA-7091-3603-EE96A610C5A5}"/>
              </a:ext>
            </a:extLst>
          </p:cNvPr>
          <p:cNvSpPr/>
          <p:nvPr/>
        </p:nvSpPr>
        <p:spPr>
          <a:xfrm>
            <a:off x="4630993" y="4114800"/>
            <a:ext cx="1739080" cy="10754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ardrop 66">
            <a:extLst>
              <a:ext uri="{FF2B5EF4-FFF2-40B4-BE49-F238E27FC236}">
                <a16:creationId xmlns:a16="http://schemas.microsoft.com/office/drawing/2014/main" id="{57002F88-6199-CF72-33EC-986E1F4953FA}"/>
              </a:ext>
            </a:extLst>
          </p:cNvPr>
          <p:cNvSpPr/>
          <p:nvPr/>
        </p:nvSpPr>
        <p:spPr>
          <a:xfrm>
            <a:off x="4503480" y="4546496"/>
            <a:ext cx="626808" cy="639097"/>
          </a:xfrm>
          <a:prstGeom prst="teardrop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ardrop 67">
            <a:extLst>
              <a:ext uri="{FF2B5EF4-FFF2-40B4-BE49-F238E27FC236}">
                <a16:creationId xmlns:a16="http://schemas.microsoft.com/office/drawing/2014/main" id="{D72A092C-A25E-8574-8522-09AD45F196A4}"/>
              </a:ext>
            </a:extLst>
          </p:cNvPr>
          <p:cNvSpPr/>
          <p:nvPr/>
        </p:nvSpPr>
        <p:spPr>
          <a:xfrm flipH="1">
            <a:off x="5873850" y="4583366"/>
            <a:ext cx="589935" cy="608371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Block Arc 68">
            <a:extLst>
              <a:ext uri="{FF2B5EF4-FFF2-40B4-BE49-F238E27FC236}">
                <a16:creationId xmlns:a16="http://schemas.microsoft.com/office/drawing/2014/main" id="{19FC0004-8295-A823-5B80-AFB68CB32E4C}"/>
              </a:ext>
            </a:extLst>
          </p:cNvPr>
          <p:cNvSpPr/>
          <p:nvPr/>
        </p:nvSpPr>
        <p:spPr>
          <a:xfrm>
            <a:off x="5853708" y="1117754"/>
            <a:ext cx="2596798" cy="2511405"/>
          </a:xfrm>
          <a:prstGeom prst="blockArc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1CEC718-972B-8E0A-4BAF-15840796640E}"/>
              </a:ext>
            </a:extLst>
          </p:cNvPr>
          <p:cNvSpPr/>
          <p:nvPr/>
        </p:nvSpPr>
        <p:spPr>
          <a:xfrm>
            <a:off x="7483882" y="2733675"/>
            <a:ext cx="325696" cy="26178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155CE1-84E8-5EA7-9607-AD71D543E46B}"/>
              </a:ext>
            </a:extLst>
          </p:cNvPr>
          <p:cNvSpPr txBox="1"/>
          <p:nvPr/>
        </p:nvSpPr>
        <p:spPr>
          <a:xfrm>
            <a:off x="7345680" y="2865120"/>
            <a:ext cx="15971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Sitka Text"/>
                <a:cs typeface="Calibri"/>
              </a:rPr>
              <a:t>TESTING DEWAR</a:t>
            </a:r>
            <a:endParaRPr lang="en-US">
              <a:latin typeface="Sitka Text"/>
            </a:endParaRPr>
          </a:p>
        </p:txBody>
      </p:sp>
      <p:pic>
        <p:nvPicPr>
          <p:cNvPr id="37" name="Graphic 11" descr="Oil Barrel outline">
            <a:extLst>
              <a:ext uri="{FF2B5EF4-FFF2-40B4-BE49-F238E27FC236}">
                <a16:creationId xmlns:a16="http://schemas.microsoft.com/office/drawing/2014/main" id="{724554B4-0698-647A-869D-AF7413CED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077564" y="1953717"/>
            <a:ext cx="4096512" cy="3986784"/>
          </a:xfrm>
          <a:prstGeom prst="rect">
            <a:avLst/>
          </a:prstGeom>
        </p:spPr>
      </p:pic>
      <p:sp>
        <p:nvSpPr>
          <p:cNvPr id="36" name="Block Arc 35">
            <a:extLst>
              <a:ext uri="{FF2B5EF4-FFF2-40B4-BE49-F238E27FC236}">
                <a16:creationId xmlns:a16="http://schemas.microsoft.com/office/drawing/2014/main" id="{9D500874-E2A3-5913-740F-816A811D696F}"/>
              </a:ext>
            </a:extLst>
          </p:cNvPr>
          <p:cNvSpPr/>
          <p:nvPr/>
        </p:nvSpPr>
        <p:spPr>
          <a:xfrm>
            <a:off x="6497954" y="1758314"/>
            <a:ext cx="1304544" cy="1304544"/>
          </a:xfrm>
          <a:prstGeom prst="blockArc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2E4B4D8-2038-8009-7FF8-21A4E839B591}"/>
              </a:ext>
            </a:extLst>
          </p:cNvPr>
          <p:cNvSpPr/>
          <p:nvPr/>
        </p:nvSpPr>
        <p:spPr>
          <a:xfrm>
            <a:off x="7147436" y="614"/>
            <a:ext cx="927919" cy="1720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F79D19E-5A3E-CDEA-00FD-CFC1D42D66B0}"/>
              </a:ext>
            </a:extLst>
          </p:cNvPr>
          <p:cNvSpPr/>
          <p:nvPr/>
        </p:nvSpPr>
        <p:spPr>
          <a:xfrm>
            <a:off x="7191989" y="2626134"/>
            <a:ext cx="928158" cy="44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lowchart: Stored Data 82">
            <a:extLst>
              <a:ext uri="{FF2B5EF4-FFF2-40B4-BE49-F238E27FC236}">
                <a16:creationId xmlns:a16="http://schemas.microsoft.com/office/drawing/2014/main" id="{68BECA56-CFD1-676F-28FA-75D9892F96B0}"/>
              </a:ext>
            </a:extLst>
          </p:cNvPr>
          <p:cNvSpPr/>
          <p:nvPr/>
        </p:nvSpPr>
        <p:spPr>
          <a:xfrm rot="7920000">
            <a:off x="7330049" y="1267952"/>
            <a:ext cx="921774" cy="817306"/>
          </a:xfrm>
          <a:prstGeom prst="flowChartOnlineStorag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4A29177-EFDE-848D-3230-0414D203BD12}"/>
              </a:ext>
            </a:extLst>
          </p:cNvPr>
          <p:cNvSpPr/>
          <p:nvPr/>
        </p:nvSpPr>
        <p:spPr>
          <a:xfrm>
            <a:off x="7142349" y="5354585"/>
            <a:ext cx="1954639" cy="860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05212AE-7277-8DA7-22AF-CCB3646BD9A1}"/>
              </a:ext>
            </a:extLst>
          </p:cNvPr>
          <p:cNvCxnSpPr>
            <a:cxnSpLocks/>
          </p:cNvCxnSpPr>
          <p:nvPr/>
        </p:nvCxnSpPr>
        <p:spPr>
          <a:xfrm>
            <a:off x="7189851" y="4931282"/>
            <a:ext cx="1932432" cy="0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aphic 8" descr="DNA outline">
            <a:extLst>
              <a:ext uri="{FF2B5EF4-FFF2-40B4-BE49-F238E27FC236}">
                <a16:creationId xmlns:a16="http://schemas.microsoft.com/office/drawing/2014/main" id="{5654FD6B-E811-7A59-14DF-D7F056409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72656" y="3563112"/>
            <a:ext cx="2773680" cy="1420368"/>
          </a:xfrm>
          <a:prstGeom prst="rect">
            <a:avLst/>
          </a:prstGeom>
        </p:spPr>
      </p:pic>
      <p:pic>
        <p:nvPicPr>
          <p:cNvPr id="2" name="Picture 2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EF81ADD4-00D8-E190-2D1A-D9A31760D1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778" t="79224" r="38550" b="13745"/>
          <a:stretch/>
        </p:blipFill>
        <p:spPr>
          <a:xfrm>
            <a:off x="6772656" y="5902921"/>
            <a:ext cx="2394873" cy="95477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62B6ABE3-7324-A36A-34FF-80EC761C2488}"/>
              </a:ext>
            </a:extLst>
          </p:cNvPr>
          <p:cNvGrpSpPr/>
          <p:nvPr/>
        </p:nvGrpSpPr>
        <p:grpSpPr>
          <a:xfrm>
            <a:off x="7613904" y="3697224"/>
            <a:ext cx="1085087" cy="1158240"/>
            <a:chOff x="7613904" y="3697224"/>
            <a:chExt cx="1085087" cy="115824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E52EBB-4D00-0355-6186-2A03B734F850}"/>
                </a:ext>
              </a:extLst>
            </p:cNvPr>
            <p:cNvSpPr/>
            <p:nvPr/>
          </p:nvSpPr>
          <p:spPr>
            <a:xfrm>
              <a:off x="7626096" y="3697224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9FDB8E7-B908-E9BA-57BD-47770939D0D9}"/>
                </a:ext>
              </a:extLst>
            </p:cNvPr>
            <p:cNvSpPr/>
            <p:nvPr/>
          </p:nvSpPr>
          <p:spPr>
            <a:xfrm>
              <a:off x="8607551" y="370332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871CB84-B3FF-EFB7-2DE4-49E2F3233DC4}"/>
                </a:ext>
              </a:extLst>
            </p:cNvPr>
            <p:cNvSpPr/>
            <p:nvPr/>
          </p:nvSpPr>
          <p:spPr>
            <a:xfrm>
              <a:off x="8113776" y="3904488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3E97882-9603-99CA-3077-B48397CD8E90}"/>
                </a:ext>
              </a:extLst>
            </p:cNvPr>
            <p:cNvSpPr/>
            <p:nvPr/>
          </p:nvSpPr>
          <p:spPr>
            <a:xfrm>
              <a:off x="7619999" y="4105655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319EE72-3937-1437-52B7-E219702EE9BC}"/>
                </a:ext>
              </a:extLst>
            </p:cNvPr>
            <p:cNvSpPr/>
            <p:nvPr/>
          </p:nvSpPr>
          <p:spPr>
            <a:xfrm>
              <a:off x="8601455" y="4111752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9A6DB55-B28A-C4DC-79BE-072AD70C6024}"/>
                </a:ext>
              </a:extLst>
            </p:cNvPr>
            <p:cNvSpPr/>
            <p:nvPr/>
          </p:nvSpPr>
          <p:spPr>
            <a:xfrm>
              <a:off x="7613904" y="4355592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C680AD6-67EC-A1EE-AA89-53F661FD74BF}"/>
                </a:ext>
              </a:extLst>
            </p:cNvPr>
            <p:cNvSpPr/>
            <p:nvPr/>
          </p:nvSpPr>
          <p:spPr>
            <a:xfrm>
              <a:off x="8595359" y="436168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03C7A3F-121C-E22F-362B-0A54B3EE98B1}"/>
                </a:ext>
              </a:extLst>
            </p:cNvPr>
            <p:cNvSpPr/>
            <p:nvPr/>
          </p:nvSpPr>
          <p:spPr>
            <a:xfrm>
              <a:off x="8119872" y="4556760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C933366-8508-E97C-594A-013EB0750722}"/>
                </a:ext>
              </a:extLst>
            </p:cNvPr>
            <p:cNvSpPr/>
            <p:nvPr/>
          </p:nvSpPr>
          <p:spPr>
            <a:xfrm>
              <a:off x="7626095" y="4757927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C04574B-A6D8-F3AE-E9CB-A1A19BB29355}"/>
                </a:ext>
              </a:extLst>
            </p:cNvPr>
            <p:cNvSpPr/>
            <p:nvPr/>
          </p:nvSpPr>
          <p:spPr>
            <a:xfrm>
              <a:off x="8607551" y="4764024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Graphic 25" descr="Monitor outline">
            <a:extLst>
              <a:ext uri="{FF2B5EF4-FFF2-40B4-BE49-F238E27FC236}">
                <a16:creationId xmlns:a16="http://schemas.microsoft.com/office/drawing/2014/main" id="{2CF5C24A-38B7-33C6-6F6A-82F28ADE0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01200" y="2569464"/>
            <a:ext cx="1901952" cy="1889760"/>
          </a:xfrm>
          <a:prstGeom prst="rect">
            <a:avLst/>
          </a:prstGeom>
        </p:spPr>
      </p:pic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30DFA30C-9CE0-DB7C-54BF-77FDF72291E8}"/>
              </a:ext>
            </a:extLst>
          </p:cNvPr>
          <p:cNvCxnSpPr/>
          <p:nvPr/>
        </p:nvCxnSpPr>
        <p:spPr>
          <a:xfrm flipH="1">
            <a:off x="9091803" y="4053458"/>
            <a:ext cx="810768" cy="877824"/>
          </a:xfrm>
          <a:prstGeom prst="curved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96BC37-4A27-897C-2C81-BBEDDBFEB2A8}"/>
              </a:ext>
            </a:extLst>
          </p:cNvPr>
          <p:cNvCxnSpPr/>
          <p:nvPr/>
        </p:nvCxnSpPr>
        <p:spPr>
          <a:xfrm>
            <a:off x="9905238" y="4056126"/>
            <a:ext cx="512064" cy="0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A60A082-C669-A6C4-F6AB-B9998839272D}"/>
              </a:ext>
            </a:extLst>
          </p:cNvPr>
          <p:cNvSpPr/>
          <p:nvPr/>
        </p:nvSpPr>
        <p:spPr>
          <a:xfrm>
            <a:off x="9779889" y="4199000"/>
            <a:ext cx="1542288" cy="1584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145E218-D190-C96A-87A4-C3856F75EA10}"/>
              </a:ext>
            </a:extLst>
          </p:cNvPr>
          <p:cNvSpPr/>
          <p:nvPr/>
        </p:nvSpPr>
        <p:spPr>
          <a:xfrm rot="5400000">
            <a:off x="9084944" y="5058536"/>
            <a:ext cx="1542288" cy="1584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71CC7E0-BEB1-8F45-825C-F711BF792C58}"/>
              </a:ext>
            </a:extLst>
          </p:cNvPr>
          <p:cNvSpPr/>
          <p:nvPr/>
        </p:nvSpPr>
        <p:spPr>
          <a:xfrm rot="5400000">
            <a:off x="10468736" y="5046344"/>
            <a:ext cx="1542288" cy="1584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166449-7392-83AA-AD6E-13BE042A47E9}"/>
              </a:ext>
            </a:extLst>
          </p:cNvPr>
          <p:cNvSpPr txBox="1"/>
          <p:nvPr/>
        </p:nvSpPr>
        <p:spPr>
          <a:xfrm>
            <a:off x="9936480" y="3206496"/>
            <a:ext cx="134721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Sitka Text"/>
                <a:ea typeface="Tahoma"/>
                <a:cs typeface="Calibri"/>
              </a:rPr>
              <a:t>Temp = 77 K</a:t>
            </a:r>
            <a:endParaRPr lang="en-US" sz="1400">
              <a:latin typeface="Sitka Text"/>
              <a:ea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537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79" grpId="0" animBg="1"/>
      <p:bldP spid="80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Chevron 7">
            <a:extLst>
              <a:ext uri="{FF2B5EF4-FFF2-40B4-BE49-F238E27FC236}">
                <a16:creationId xmlns:a16="http://schemas.microsoft.com/office/drawing/2014/main" id="{D5E999BF-CFDF-4F2A-9409-07CA976B41B3}"/>
              </a:ext>
            </a:extLst>
          </p:cNvPr>
          <p:cNvSpPr/>
          <p:nvPr/>
        </p:nvSpPr>
        <p:spPr>
          <a:xfrm rot="10800000">
            <a:off x="6752604" y="2865214"/>
            <a:ext cx="5232795" cy="958452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A2D6F9-CDFC-CCBD-FBB2-160A5D4E3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03" y="1271976"/>
            <a:ext cx="5884129" cy="44443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598C6480-1ECA-44A7-497C-D9773B0A501B}"/>
              </a:ext>
            </a:extLst>
          </p:cNvPr>
          <p:cNvSpPr txBox="1"/>
          <p:nvPr/>
        </p:nvSpPr>
        <p:spPr>
          <a:xfrm>
            <a:off x="7003334" y="2925212"/>
            <a:ext cx="4670505" cy="304698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1">
                <a:solidFill>
                  <a:schemeClr val="accent1"/>
                </a:solidFill>
                <a:latin typeface="Arial"/>
                <a:ea typeface="Tahoma"/>
                <a:cs typeface="Tahoma"/>
              </a:rPr>
              <a:t>Fiberoptic cable</a:t>
            </a:r>
            <a:r>
              <a:rPr lang="en-US" sz="2400">
                <a:latin typeface="Arial"/>
                <a:ea typeface="Tahoma"/>
                <a:cs typeface="Tahoma"/>
              </a:rPr>
              <a:t> senses temperature of fluid in the </a:t>
            </a:r>
            <a:r>
              <a:rPr lang="en-US" sz="2400" i="1">
                <a:solidFill>
                  <a:srgbClr val="FF0000"/>
                </a:solidFill>
                <a:latin typeface="Arial"/>
                <a:ea typeface="Tahoma"/>
                <a:cs typeface="Tahoma"/>
              </a:rPr>
              <a:t>tank</a:t>
            </a:r>
            <a:endParaRPr lang="en-US" sz="2400" i="1">
              <a:latin typeface="Arial"/>
              <a:ea typeface="Tahoma"/>
              <a:cs typeface="Tahoma"/>
            </a:endParaRPr>
          </a:p>
          <a:p>
            <a:pPr algn="ctr"/>
            <a:endParaRPr lang="en-US" sz="2400">
              <a:latin typeface="Arial"/>
              <a:ea typeface="Tahoma"/>
              <a:cs typeface="Tahoma"/>
            </a:endParaRPr>
          </a:p>
          <a:p>
            <a:endParaRPr lang="en-US" sz="2400">
              <a:latin typeface="Arial"/>
            </a:endParaRPr>
          </a:p>
          <a:p>
            <a:endParaRPr lang="en-US" sz="2400">
              <a:latin typeface="Arial"/>
              <a:cs typeface="Arial"/>
            </a:endParaRPr>
          </a:p>
          <a:p>
            <a:endParaRPr lang="en-US" sz="2400">
              <a:latin typeface="Arial"/>
            </a:endParaRPr>
          </a:p>
          <a:p>
            <a:endParaRPr lang="en-US" sz="2400">
              <a:latin typeface="Arial"/>
            </a:endParaRPr>
          </a:p>
          <a:p>
            <a:endParaRPr lang="en-US" sz="2400" b="1">
              <a:latin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208160-D107-DD32-9382-49B882BEE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38" y="255113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Background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943A484-DCEE-1354-4052-50883FC3FA42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6</a:t>
            </a:fld>
            <a:endParaRPr lang="en-US"/>
          </a:p>
        </p:txBody>
      </p:sp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448CC982-50B8-6738-3D6E-839149143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252389-C586-4EC7-7FEB-524925E827E7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Trevor Lay</a:t>
            </a:r>
          </a:p>
        </p:txBody>
      </p:sp>
    </p:spTree>
    <p:extLst>
      <p:ext uri="{BB962C8B-B14F-4D97-AF65-F5344CB8AC3E}">
        <p14:creationId xmlns:p14="http://schemas.microsoft.com/office/powerpoint/2010/main" val="172909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Right 5">
            <a:extLst>
              <a:ext uri="{FF2B5EF4-FFF2-40B4-BE49-F238E27FC236}">
                <a16:creationId xmlns:a16="http://schemas.microsoft.com/office/drawing/2014/main" id="{34EF5955-A7AE-D328-6340-34C1AE304C20}"/>
              </a:ext>
            </a:extLst>
          </p:cNvPr>
          <p:cNvSpPr/>
          <p:nvPr/>
        </p:nvSpPr>
        <p:spPr>
          <a:xfrm>
            <a:off x="5102442" y="2442545"/>
            <a:ext cx="3498964" cy="170175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98C6480-1ECA-44A7-497C-D9773B0A501B}"/>
              </a:ext>
            </a:extLst>
          </p:cNvPr>
          <p:cNvSpPr txBox="1"/>
          <p:nvPr/>
        </p:nvSpPr>
        <p:spPr>
          <a:xfrm>
            <a:off x="5127177" y="2847145"/>
            <a:ext cx="3182224" cy="89255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1">
                <a:solidFill>
                  <a:schemeClr val="accent1"/>
                </a:solidFill>
                <a:latin typeface="Arial"/>
                <a:ea typeface="Tahoma"/>
                <a:cs typeface="Tahoma"/>
              </a:rPr>
              <a:t>Cable</a:t>
            </a:r>
            <a:r>
              <a:rPr lang="en-US" sz="2400" i="1">
                <a:latin typeface="Arial"/>
                <a:ea typeface="Tahoma"/>
                <a:cs typeface="Tahoma"/>
              </a:rPr>
              <a:t> </a:t>
            </a:r>
            <a:r>
              <a:rPr lang="en-US" sz="2400">
                <a:latin typeface="Arial"/>
                <a:ea typeface="Tahoma"/>
                <a:cs typeface="Tahoma"/>
              </a:rPr>
              <a:t>contracts and snaps under tension</a:t>
            </a:r>
            <a:r>
              <a:rPr lang="en-US" sz="2800" b="1">
                <a:latin typeface="Arial"/>
              </a:rPr>
              <a:t> </a:t>
            </a:r>
            <a:endParaRPr lang="en-US" sz="2800" b="1">
              <a:latin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208160-D107-DD32-9382-49B882BEE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38" y="255113"/>
            <a:ext cx="10515600" cy="13255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Background</a:t>
            </a:r>
            <a:endParaRPr lang="en-US"/>
          </a:p>
        </p:txBody>
      </p:sp>
      <p:pic>
        <p:nvPicPr>
          <p:cNvPr id="3" name="Picture 4" descr="A picture containing sky, road, outdoor, truck&#10;&#10;Description automatically generated">
            <a:extLst>
              <a:ext uri="{FF2B5EF4-FFF2-40B4-BE49-F238E27FC236}">
                <a16:creationId xmlns:a16="http://schemas.microsoft.com/office/drawing/2014/main" id="{DA91C79D-D1C3-EC74-7E6D-0A7D7D9F2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5" r="11656"/>
          <a:stretch/>
        </p:blipFill>
        <p:spPr>
          <a:xfrm>
            <a:off x="151997" y="1298196"/>
            <a:ext cx="4596858" cy="42860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943A484-DCEE-1354-4052-50883FC3FA42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7</a:t>
            </a:fld>
            <a:endParaRPr lang="en-US"/>
          </a:p>
        </p:txBody>
      </p:sp>
      <p:pic>
        <p:nvPicPr>
          <p:cNvPr id="7" name="Picture 2" descr="Symbols of NASA | NASA">
            <a:extLst>
              <a:ext uri="{FF2B5EF4-FFF2-40B4-BE49-F238E27FC236}">
                <a16:creationId xmlns:a16="http://schemas.microsoft.com/office/drawing/2014/main" id="{448CC982-50B8-6738-3D6E-839149143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54A8126-546C-433E-EA25-04B8D7F72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723" y="1299670"/>
            <a:ext cx="2895668" cy="42840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4B4669-4BF6-B265-4653-E69DDB3F687D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Trevor Lay</a:t>
            </a:r>
          </a:p>
        </p:txBody>
      </p:sp>
    </p:spTree>
    <p:extLst>
      <p:ext uri="{BB962C8B-B14F-4D97-AF65-F5344CB8AC3E}">
        <p14:creationId xmlns:p14="http://schemas.microsoft.com/office/powerpoint/2010/main" val="3093752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C6454-2AF3-76A4-2AFC-5DCD6DFBA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Background</a:t>
            </a:r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39CFFF0-607D-5930-8364-EEF4AB267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" r="3960" b="660"/>
          <a:stretch/>
        </p:blipFill>
        <p:spPr>
          <a:xfrm>
            <a:off x="8356872" y="479396"/>
            <a:ext cx="1369304" cy="46455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19AD36-2B93-3135-725C-381790F5CFFB}"/>
              </a:ext>
            </a:extLst>
          </p:cNvPr>
          <p:cNvSpPr txBox="1"/>
          <p:nvPr/>
        </p:nvSpPr>
        <p:spPr>
          <a:xfrm>
            <a:off x="7666422" y="5203709"/>
            <a:ext cx="274864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Design by Team 514 (2021)</a:t>
            </a:r>
          </a:p>
        </p:txBody>
      </p:sp>
      <p:pic>
        <p:nvPicPr>
          <p:cNvPr id="6" name="Picture 2" descr="Symbols of NASA | NASA">
            <a:extLst>
              <a:ext uri="{FF2B5EF4-FFF2-40B4-BE49-F238E27FC236}">
                <a16:creationId xmlns:a16="http://schemas.microsoft.com/office/drawing/2014/main" id="{7A035BCC-746E-7049-0B7A-FE2AA8DBF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5E6183B-9D79-BE9E-A59A-8A3AC20B5FB8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8</a:t>
            </a:fld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956C381-AB79-59E3-F027-D3A661B8AE5F}"/>
              </a:ext>
            </a:extLst>
          </p:cNvPr>
          <p:cNvSpPr/>
          <p:nvPr/>
        </p:nvSpPr>
        <p:spPr>
          <a:xfrm>
            <a:off x="1592883" y="2502408"/>
            <a:ext cx="3828288" cy="926592"/>
          </a:xfrm>
          <a:prstGeom prst="roundRect">
            <a:avLst/>
          </a:prstGeom>
          <a:solidFill>
            <a:srgbClr val="B58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4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endParaRPr lang="en-US" sz="24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Rings hold cable with </a:t>
            </a:r>
            <a:endParaRPr lang="en-US" sz="2400">
              <a:solidFill>
                <a:srgbClr val="000000"/>
              </a:solidFill>
              <a:latin typeface="Arial"/>
              <a:ea typeface="Tahoma"/>
              <a:cs typeface="Calibri" panose="020F0502020204030204"/>
            </a:endParaRPr>
          </a:p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minimal strain</a:t>
            </a:r>
            <a:endParaRPr lang="en-US" sz="2400">
              <a:solidFill>
                <a:srgbClr val="000000"/>
              </a:solidFill>
              <a:latin typeface="Arial"/>
              <a:ea typeface="+mn-lt"/>
              <a:cs typeface="+mn-lt"/>
            </a:endParaRPr>
          </a:p>
          <a:p>
            <a:endParaRPr lang="en-US" sz="2400">
              <a:solidFill>
                <a:srgbClr val="000000"/>
              </a:solidFill>
              <a:latin typeface="Arial"/>
              <a:ea typeface="Tahoma"/>
              <a:cs typeface="Tahoma"/>
            </a:endParaRPr>
          </a:p>
          <a:p>
            <a:endParaRPr lang="en-US" sz="2400">
              <a:solidFill>
                <a:srgbClr val="000000"/>
              </a:solidFill>
              <a:cs typeface="Calibri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1EC837-F3AD-C345-7171-487A85D3D472}"/>
              </a:ext>
            </a:extLst>
          </p:cNvPr>
          <p:cNvSpPr/>
          <p:nvPr/>
        </p:nvSpPr>
        <p:spPr>
          <a:xfrm rot="2700000">
            <a:off x="4966638" y="2511170"/>
            <a:ext cx="914400" cy="914400"/>
          </a:xfrm>
          <a:prstGeom prst="roundRect">
            <a:avLst/>
          </a:prstGeom>
          <a:solidFill>
            <a:srgbClr val="B586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D0CFDE-9672-A549-B26A-862F2D9EB7F3}"/>
              </a:ext>
            </a:extLst>
          </p:cNvPr>
          <p:cNvSpPr/>
          <p:nvPr/>
        </p:nvSpPr>
        <p:spPr>
          <a:xfrm rot="2700000">
            <a:off x="5049456" y="2601384"/>
            <a:ext cx="743712" cy="731520"/>
          </a:xfrm>
          <a:prstGeom prst="roundRect">
            <a:avLst/>
          </a:prstGeom>
          <a:solidFill>
            <a:srgbClr val="ECC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800299D-C6FE-2590-EB31-35BA67AA1287}"/>
              </a:ext>
            </a:extLst>
          </p:cNvPr>
          <p:cNvSpPr/>
          <p:nvPr/>
        </p:nvSpPr>
        <p:spPr>
          <a:xfrm>
            <a:off x="660195" y="3593592"/>
            <a:ext cx="3828288" cy="926592"/>
          </a:xfrm>
          <a:prstGeom prst="roundRect">
            <a:avLst/>
          </a:prstGeom>
          <a:solidFill>
            <a:srgbClr val="E8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4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Structure allowed for </a:t>
            </a:r>
            <a:endParaRPr lang="en-US" sz="2400">
              <a:solidFill>
                <a:srgbClr val="000000"/>
              </a:solidFill>
              <a:latin typeface="Arial"/>
              <a:ea typeface="Tahoma"/>
              <a:cs typeface="Calibri" panose="020F0502020204030204"/>
            </a:endParaRPr>
          </a:p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twisting</a:t>
            </a:r>
            <a:endParaRPr lang="en-US" sz="2400">
              <a:solidFill>
                <a:srgbClr val="000000"/>
              </a:solidFill>
              <a:latin typeface="Arial"/>
              <a:cs typeface="Calibri"/>
            </a:endParaRPr>
          </a:p>
          <a:p>
            <a:endParaRPr lang="en-US" sz="2400">
              <a:solidFill>
                <a:srgbClr val="000000"/>
              </a:solidFill>
              <a:cs typeface="Calibri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B96E7AE-9341-D2AB-C386-401902268A3B}"/>
              </a:ext>
            </a:extLst>
          </p:cNvPr>
          <p:cNvSpPr/>
          <p:nvPr/>
        </p:nvSpPr>
        <p:spPr>
          <a:xfrm rot="2700000">
            <a:off x="4033950" y="3602354"/>
            <a:ext cx="914400" cy="914400"/>
          </a:xfrm>
          <a:prstGeom prst="roundRect">
            <a:avLst/>
          </a:prstGeom>
          <a:solidFill>
            <a:srgbClr val="E8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A2039DE-B91D-398E-B46A-3B1350BB2716}"/>
              </a:ext>
            </a:extLst>
          </p:cNvPr>
          <p:cNvSpPr/>
          <p:nvPr/>
        </p:nvSpPr>
        <p:spPr>
          <a:xfrm rot="2700000">
            <a:off x="4116768" y="3692568"/>
            <a:ext cx="743712" cy="731520"/>
          </a:xfrm>
          <a:prstGeom prst="roundRect">
            <a:avLst/>
          </a:prstGeom>
          <a:solidFill>
            <a:srgbClr val="E8B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14B3566-E734-FEE4-DACE-89C238143DF8}"/>
              </a:ext>
            </a:extLst>
          </p:cNvPr>
          <p:cNvSpPr/>
          <p:nvPr/>
        </p:nvSpPr>
        <p:spPr>
          <a:xfrm>
            <a:off x="1635555" y="4703064"/>
            <a:ext cx="3828288" cy="926592"/>
          </a:xfrm>
          <a:prstGeom prst="roundRect">
            <a:avLst/>
          </a:prstGeom>
          <a:solidFill>
            <a:srgbClr val="73D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 sz="24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No depth into center </a:t>
            </a:r>
            <a:endParaRPr lang="en-US" sz="2400">
              <a:solidFill>
                <a:srgbClr val="000000"/>
              </a:solidFill>
              <a:latin typeface="Arial"/>
              <a:ea typeface="Tahoma"/>
              <a:cs typeface="Calibri" panose="020F0502020204030204"/>
            </a:endParaRPr>
          </a:p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of tank</a:t>
            </a:r>
            <a:endParaRPr lang="en-US" sz="2400">
              <a:solidFill>
                <a:srgbClr val="000000"/>
              </a:solidFill>
              <a:latin typeface="Arial"/>
              <a:ea typeface="+mn-lt"/>
              <a:cs typeface="+mn-lt"/>
            </a:endParaRPr>
          </a:p>
          <a:p>
            <a:endParaRPr lang="en-US" sz="2400">
              <a:solidFill>
                <a:srgbClr val="000000"/>
              </a:solidFill>
              <a:latin typeface="Calibri" panose="020F0502020204030204"/>
              <a:ea typeface="Tahoma"/>
              <a:cs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F714A6-CFD2-177B-6B02-C56EF46B62FE}"/>
              </a:ext>
            </a:extLst>
          </p:cNvPr>
          <p:cNvSpPr/>
          <p:nvPr/>
        </p:nvSpPr>
        <p:spPr>
          <a:xfrm rot="2700000">
            <a:off x="5009310" y="4711826"/>
            <a:ext cx="914400" cy="914400"/>
          </a:xfrm>
          <a:prstGeom prst="roundRect">
            <a:avLst/>
          </a:prstGeom>
          <a:solidFill>
            <a:srgbClr val="73D1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003CB2-DFAA-A96F-A3E9-6F7718803794}"/>
              </a:ext>
            </a:extLst>
          </p:cNvPr>
          <p:cNvSpPr/>
          <p:nvPr/>
        </p:nvSpPr>
        <p:spPr>
          <a:xfrm rot="2700000">
            <a:off x="5092128" y="4802040"/>
            <a:ext cx="743712" cy="731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F08BF2-9B38-53C9-61B8-DD2A26447036}"/>
              </a:ext>
            </a:extLst>
          </p:cNvPr>
          <p:cNvGrpSpPr/>
          <p:nvPr/>
        </p:nvGrpSpPr>
        <p:grpSpPr>
          <a:xfrm>
            <a:off x="611427" y="1411224"/>
            <a:ext cx="4288155" cy="926592"/>
            <a:chOff x="611427" y="1411224"/>
            <a:chExt cx="4288155" cy="92659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5EB5E3C-53CF-F4E8-C38D-6FB48C50E17A}"/>
                </a:ext>
              </a:extLst>
            </p:cNvPr>
            <p:cNvSpPr/>
            <p:nvPr/>
          </p:nvSpPr>
          <p:spPr>
            <a:xfrm>
              <a:off x="611427" y="1411224"/>
              <a:ext cx="3828288" cy="92659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endParaRPr lang="en-US" sz="2400">
                <a:solidFill>
                  <a:srgbClr val="000000"/>
                </a:solidFill>
                <a:latin typeface="Tahoma"/>
                <a:ea typeface="Tahoma"/>
                <a:cs typeface="Tahoma"/>
              </a:endParaRPr>
            </a:p>
            <a:p>
              <a:r>
                <a:rPr lang="en-US" sz="2400">
                  <a:solidFill>
                    <a:srgbClr val="000000"/>
                  </a:solidFill>
                  <a:latin typeface="Arial"/>
                  <a:ea typeface="Tahoma"/>
                  <a:cs typeface="Tahoma"/>
                </a:rPr>
                <a:t>Helical shape for the cable</a:t>
              </a:r>
              <a:endParaRPr lang="en-US" sz="2400">
                <a:solidFill>
                  <a:srgbClr val="000000"/>
                </a:solidFill>
                <a:latin typeface="Arial"/>
                <a:ea typeface="+mn-lt"/>
                <a:cs typeface="+mn-lt"/>
              </a:endParaRPr>
            </a:p>
            <a:p>
              <a:endParaRPr lang="en-US" sz="2400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9D70817-455B-908D-1576-89755B7CEE32}"/>
                </a:ext>
              </a:extLst>
            </p:cNvPr>
            <p:cNvSpPr/>
            <p:nvPr/>
          </p:nvSpPr>
          <p:spPr>
            <a:xfrm rot="2700000">
              <a:off x="3985182" y="1419986"/>
              <a:ext cx="914400" cy="9144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D66293F-FBC3-C9BF-0947-E72A9BAFF6D5}"/>
                </a:ext>
              </a:extLst>
            </p:cNvPr>
            <p:cNvSpPr/>
            <p:nvPr/>
          </p:nvSpPr>
          <p:spPr>
            <a:xfrm rot="2700000">
              <a:off x="4068001" y="1510201"/>
              <a:ext cx="743712" cy="73152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4" name="Graphic 34" descr="DNA outline">
              <a:extLst>
                <a:ext uri="{FF2B5EF4-FFF2-40B4-BE49-F238E27FC236}">
                  <a16:creationId xmlns:a16="http://schemas.microsoft.com/office/drawing/2014/main" id="{A9A481DC-397F-870D-65BD-D3BDCC2C2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98339" y="1520952"/>
              <a:ext cx="688848" cy="682752"/>
            </a:xfrm>
            <a:prstGeom prst="rect">
              <a:avLst/>
            </a:prstGeom>
          </p:spPr>
        </p:pic>
      </p:grpSp>
      <p:pic>
        <p:nvPicPr>
          <p:cNvPr id="35" name="Graphic 36" descr="Life ring outline">
            <a:extLst>
              <a:ext uri="{FF2B5EF4-FFF2-40B4-BE49-F238E27FC236}">
                <a16:creationId xmlns:a16="http://schemas.microsoft.com/office/drawing/2014/main" id="{D33222C4-58CC-65FB-EE02-E92E458864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63971" y="2508504"/>
            <a:ext cx="914400" cy="914400"/>
          </a:xfrm>
          <a:prstGeom prst="rect">
            <a:avLst/>
          </a:prstGeom>
        </p:spPr>
      </p:pic>
      <p:pic>
        <p:nvPicPr>
          <p:cNvPr id="37" name="Graphic 37" descr="Continuous Improvement outline">
            <a:extLst>
              <a:ext uri="{FF2B5EF4-FFF2-40B4-BE49-F238E27FC236}">
                <a16:creationId xmlns:a16="http://schemas.microsoft.com/office/drawing/2014/main" id="{D0BD660B-0E22-7A7E-74F0-285FD6F48A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4025187" y="3599688"/>
            <a:ext cx="914400" cy="914400"/>
          </a:xfrm>
          <a:prstGeom prst="rect">
            <a:avLst/>
          </a:prstGeom>
        </p:spPr>
      </p:pic>
      <p:pic>
        <p:nvPicPr>
          <p:cNvPr id="38" name="Graphic 38" descr="Ruler outline">
            <a:extLst>
              <a:ext uri="{FF2B5EF4-FFF2-40B4-BE49-F238E27FC236}">
                <a16:creationId xmlns:a16="http://schemas.microsoft.com/office/drawing/2014/main" id="{0DBEF3AA-FAB2-546E-7DB5-8266045694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-2700000">
            <a:off x="5122467" y="4831080"/>
            <a:ext cx="682752" cy="6766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68ED2E-A1D8-F8C1-A5D9-315EE81F6446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Trevor Lay</a:t>
            </a:r>
          </a:p>
        </p:txBody>
      </p:sp>
    </p:spTree>
    <p:extLst>
      <p:ext uri="{BB962C8B-B14F-4D97-AF65-F5344CB8AC3E}">
        <p14:creationId xmlns:p14="http://schemas.microsoft.com/office/powerpoint/2010/main" val="3729073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8D790C3C-136A-4735-BB22-932E1426A73F}"/>
              </a:ext>
            </a:extLst>
          </p:cNvPr>
          <p:cNvSpPr txBox="1">
            <a:spLocks/>
          </p:cNvSpPr>
          <p:nvPr/>
        </p:nvSpPr>
        <p:spPr>
          <a:xfrm>
            <a:off x="852495" y="253717"/>
            <a:ext cx="3754027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>
                <a:latin typeface="Arial"/>
                <a:ea typeface="Tahoma"/>
                <a:cs typeface="Arial"/>
              </a:rPr>
              <a:t>Assumptions</a:t>
            </a:r>
            <a:endParaRPr lang="en-US" sz="4400" b="0">
              <a:latin typeface="Arial"/>
              <a:ea typeface="Tahoma"/>
              <a:cs typeface="Arial"/>
            </a:endParaRPr>
          </a:p>
        </p:txBody>
      </p:sp>
      <p:sp>
        <p:nvSpPr>
          <p:cNvPr id="295" name="Rectangle 294">
            <a:hlinkClick r:id="" action="ppaction://noaction"/>
            <a:extLst>
              <a:ext uri="{FF2B5EF4-FFF2-40B4-BE49-F238E27FC236}">
                <a16:creationId xmlns:a16="http://schemas.microsoft.com/office/drawing/2014/main" id="{4D8599BF-9C9E-48B5-9FDA-0656ECB35266}"/>
              </a:ext>
            </a:extLst>
          </p:cNvPr>
          <p:cNvSpPr/>
          <p:nvPr/>
        </p:nvSpPr>
        <p:spPr>
          <a:xfrm>
            <a:off x="0" y="5908250"/>
            <a:ext cx="12192000" cy="946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oogle Shape;1805;p39">
            <a:extLst>
              <a:ext uri="{FF2B5EF4-FFF2-40B4-BE49-F238E27FC236}">
                <a16:creationId xmlns:a16="http://schemas.microsoft.com/office/drawing/2014/main" id="{2BCB40CF-C5C7-4A34-B99B-E37E94F10CA3}"/>
              </a:ext>
            </a:extLst>
          </p:cNvPr>
          <p:cNvGrpSpPr/>
          <p:nvPr/>
        </p:nvGrpSpPr>
        <p:grpSpPr>
          <a:xfrm>
            <a:off x="851149" y="1563801"/>
            <a:ext cx="5034805" cy="927668"/>
            <a:chOff x="3321050" y="1066800"/>
            <a:chExt cx="6505573" cy="1508125"/>
          </a:xfrm>
        </p:grpSpPr>
        <p:sp>
          <p:nvSpPr>
            <p:cNvPr id="90" name="Google Shape;1806;p39">
              <a:extLst>
                <a:ext uri="{FF2B5EF4-FFF2-40B4-BE49-F238E27FC236}">
                  <a16:creationId xmlns:a16="http://schemas.microsoft.com/office/drawing/2014/main" id="{D1527D25-AB32-45A3-A2B4-1AF84160428D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B586D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1807;p39">
              <a:extLst>
                <a:ext uri="{FF2B5EF4-FFF2-40B4-BE49-F238E27FC236}">
                  <a16:creationId xmlns:a16="http://schemas.microsoft.com/office/drawing/2014/main" id="{06B6A362-7B15-4261-95FD-4CF6D989E578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C49CD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1808;p39">
            <a:extLst>
              <a:ext uri="{FF2B5EF4-FFF2-40B4-BE49-F238E27FC236}">
                <a16:creationId xmlns:a16="http://schemas.microsoft.com/office/drawing/2014/main" id="{56A41DE9-67F6-4DC4-8D04-EF5D788F7522}"/>
              </a:ext>
            </a:extLst>
          </p:cNvPr>
          <p:cNvGrpSpPr/>
          <p:nvPr/>
        </p:nvGrpSpPr>
        <p:grpSpPr>
          <a:xfrm flipH="1">
            <a:off x="474018" y="2579466"/>
            <a:ext cx="5034805" cy="927668"/>
            <a:chOff x="3321050" y="1066800"/>
            <a:chExt cx="6505573" cy="1508125"/>
          </a:xfrm>
        </p:grpSpPr>
        <p:sp>
          <p:nvSpPr>
            <p:cNvPr id="88" name="Google Shape;1809;p39">
              <a:extLst>
                <a:ext uri="{FF2B5EF4-FFF2-40B4-BE49-F238E27FC236}">
                  <a16:creationId xmlns:a16="http://schemas.microsoft.com/office/drawing/2014/main" id="{961B2414-2157-4C1B-AF2E-76794F64D487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C49CD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1810;p39">
              <a:extLst>
                <a:ext uri="{FF2B5EF4-FFF2-40B4-BE49-F238E27FC236}">
                  <a16:creationId xmlns:a16="http://schemas.microsoft.com/office/drawing/2014/main" id="{4B043657-6443-487F-994B-13F9E4B308E9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B586D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1811;p39">
            <a:extLst>
              <a:ext uri="{FF2B5EF4-FFF2-40B4-BE49-F238E27FC236}">
                <a16:creationId xmlns:a16="http://schemas.microsoft.com/office/drawing/2014/main" id="{B32E9AF2-ADF1-4014-941B-012ECC1F0BE1}"/>
              </a:ext>
            </a:extLst>
          </p:cNvPr>
          <p:cNvGrpSpPr/>
          <p:nvPr/>
        </p:nvGrpSpPr>
        <p:grpSpPr>
          <a:xfrm>
            <a:off x="851149" y="3586844"/>
            <a:ext cx="5034805" cy="927668"/>
            <a:chOff x="3321050" y="1066800"/>
            <a:chExt cx="6505573" cy="1508125"/>
          </a:xfrm>
        </p:grpSpPr>
        <p:sp>
          <p:nvSpPr>
            <p:cNvPr id="86" name="Google Shape;1812;p39">
              <a:extLst>
                <a:ext uri="{FF2B5EF4-FFF2-40B4-BE49-F238E27FC236}">
                  <a16:creationId xmlns:a16="http://schemas.microsoft.com/office/drawing/2014/main" id="{EF2CE8C7-828E-4404-9492-76DDCFE9ECFE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B586D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1813;p39">
              <a:extLst>
                <a:ext uri="{FF2B5EF4-FFF2-40B4-BE49-F238E27FC236}">
                  <a16:creationId xmlns:a16="http://schemas.microsoft.com/office/drawing/2014/main" id="{FF9EBD5F-7FEB-42D4-A505-D8ACC6AE4C7D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C49CD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1808;p39">
            <a:extLst>
              <a:ext uri="{FF2B5EF4-FFF2-40B4-BE49-F238E27FC236}">
                <a16:creationId xmlns:a16="http://schemas.microsoft.com/office/drawing/2014/main" id="{817CB137-6D72-4A1A-84F0-E375AB5B8F31}"/>
              </a:ext>
            </a:extLst>
          </p:cNvPr>
          <p:cNvGrpSpPr/>
          <p:nvPr/>
        </p:nvGrpSpPr>
        <p:grpSpPr>
          <a:xfrm flipH="1">
            <a:off x="474018" y="4594222"/>
            <a:ext cx="5034805" cy="927668"/>
            <a:chOff x="3321050" y="1066800"/>
            <a:chExt cx="6505573" cy="1508125"/>
          </a:xfrm>
        </p:grpSpPr>
        <p:sp>
          <p:nvSpPr>
            <p:cNvPr id="93" name="Google Shape;1809;p39">
              <a:extLst>
                <a:ext uri="{FF2B5EF4-FFF2-40B4-BE49-F238E27FC236}">
                  <a16:creationId xmlns:a16="http://schemas.microsoft.com/office/drawing/2014/main" id="{B5F5E049-54F5-4277-9B09-D93C3D524D05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C49CD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1810;p39">
              <a:extLst>
                <a:ext uri="{FF2B5EF4-FFF2-40B4-BE49-F238E27FC236}">
                  <a16:creationId xmlns:a16="http://schemas.microsoft.com/office/drawing/2014/main" id="{4AF87BE2-86F2-4A3E-BA50-A53CD3CC0609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B586D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1D9052B-8A4B-4B6A-8917-48CB68AD6B2F}"/>
              </a:ext>
            </a:extLst>
          </p:cNvPr>
          <p:cNvSpPr txBox="1"/>
          <p:nvPr/>
        </p:nvSpPr>
        <p:spPr>
          <a:xfrm>
            <a:off x="1141802" y="1791197"/>
            <a:ext cx="470984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Testing will occur at the MAGLAB</a:t>
            </a:r>
            <a:endParaRPr lang="en-US" sz="2400">
              <a:solidFill>
                <a:srgbClr val="000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CD9D6A3-0918-4425-9787-D8233441A461}"/>
              </a:ext>
            </a:extLst>
          </p:cNvPr>
          <p:cNvSpPr txBox="1"/>
          <p:nvPr/>
        </p:nvSpPr>
        <p:spPr>
          <a:xfrm>
            <a:off x="672567" y="2676137"/>
            <a:ext cx="488331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Utilizing a </a:t>
            </a:r>
            <a:r>
              <a:rPr lang="en-US" sz="2400" err="1">
                <a:solidFill>
                  <a:srgbClr val="000000"/>
                </a:solidFill>
                <a:latin typeface="Arial"/>
                <a:ea typeface="Tahoma"/>
                <a:cs typeface="Tahoma"/>
              </a:rPr>
              <a:t>dewar</a:t>
            </a:r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 with liquid Nitrogen cryogenic testing fuel</a:t>
            </a:r>
            <a:endParaRPr lang="en-US" sz="2400">
              <a:solidFill>
                <a:srgbClr val="000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5F20049-4F93-4BE8-9B59-177C5238DA04}"/>
              </a:ext>
            </a:extLst>
          </p:cNvPr>
          <p:cNvSpPr txBox="1"/>
          <p:nvPr/>
        </p:nvSpPr>
        <p:spPr>
          <a:xfrm>
            <a:off x="1306337" y="3635179"/>
            <a:ext cx="438077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Our structure will operate under zero-gravity conditions</a:t>
            </a:r>
            <a:endParaRPr lang="en-US" sz="2400">
              <a:solidFill>
                <a:srgbClr val="000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496095D-AD4B-4B73-9312-D75B78ED92BD}"/>
              </a:ext>
            </a:extLst>
          </p:cNvPr>
          <p:cNvSpPr txBox="1"/>
          <p:nvPr/>
        </p:nvSpPr>
        <p:spPr>
          <a:xfrm>
            <a:off x="647703" y="4690893"/>
            <a:ext cx="47502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/>
                <a:ea typeface="Tahoma"/>
                <a:cs typeface="Tahoma"/>
              </a:rPr>
              <a:t>The FOSS software is accurate and functional</a:t>
            </a:r>
            <a:endParaRPr lang="en-US" sz="2000">
              <a:solidFill>
                <a:srgbClr val="000000"/>
              </a:solidFill>
              <a:latin typeface="Arial"/>
              <a:cs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BD93C9-3A8C-9B0E-EB7B-3C8731FB4D29}"/>
              </a:ext>
            </a:extLst>
          </p:cNvPr>
          <p:cNvSpPr/>
          <p:nvPr/>
        </p:nvSpPr>
        <p:spPr>
          <a:xfrm>
            <a:off x="6454377" y="1560909"/>
            <a:ext cx="5089920" cy="3964779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E94A2-4BD5-7A75-EBED-6CD94C41900B}"/>
              </a:ext>
            </a:extLst>
          </p:cNvPr>
          <p:cNvSpPr txBox="1"/>
          <p:nvPr/>
        </p:nvSpPr>
        <p:spPr>
          <a:xfrm>
            <a:off x="7709296" y="1678781"/>
            <a:ext cx="258365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Arial"/>
                <a:ea typeface="Tahoma"/>
                <a:cs typeface="Calibri"/>
              </a:rPr>
              <a:t>Project Scope</a:t>
            </a:r>
            <a:endParaRPr lang="en-US">
              <a:latin typeface="Arial"/>
              <a:ea typeface="Tahoma"/>
              <a:cs typeface="Tahoma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67CD6BB-FE60-4286-3FBA-A7F77579F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481" y="2163365"/>
            <a:ext cx="1202929" cy="3055144"/>
          </a:xfrm>
          <a:prstGeom prst="rect">
            <a:avLst/>
          </a:prstGeom>
        </p:spPr>
      </p:pic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BC70EBDD-FB39-8A1B-B933-6ACB8896E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744" y="2353965"/>
            <a:ext cx="2743200" cy="2864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0CC019-3906-2D1D-17FC-9E9CE94ECCBB}"/>
              </a:ext>
            </a:extLst>
          </p:cNvPr>
          <p:cNvSpPr txBox="1"/>
          <p:nvPr/>
        </p:nvSpPr>
        <p:spPr>
          <a:xfrm>
            <a:off x="10550609" y="5532438"/>
            <a:ext cx="164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Trevor Lay</a:t>
            </a:r>
          </a:p>
        </p:txBody>
      </p:sp>
      <p:pic>
        <p:nvPicPr>
          <p:cNvPr id="9" name="Picture 2" descr="Symbols of NASA | NASA">
            <a:extLst>
              <a:ext uri="{FF2B5EF4-FFF2-40B4-BE49-F238E27FC236}">
                <a16:creationId xmlns:a16="http://schemas.microsoft.com/office/drawing/2014/main" id="{D39DE15F-8585-2916-EA03-05F087DB7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120" y="38845"/>
            <a:ext cx="1747422" cy="87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2BB34C3-31FC-A819-D494-5C03BF3C31DF}"/>
              </a:ext>
            </a:extLst>
          </p:cNvPr>
          <p:cNvSpPr txBox="1">
            <a:spLocks/>
          </p:cNvSpPr>
          <p:nvPr/>
        </p:nvSpPr>
        <p:spPr>
          <a:xfrm>
            <a:off x="5746630" y="6133161"/>
            <a:ext cx="704088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6F1FABC0-072B-4F22-8F9B-95A9D10B0206}" type="slidenum">
              <a:rPr lang="en-US" smtClean="0"/>
              <a:pPr algn="ctr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2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800C6F2-6CBB-4FA9-AE46-F6384ACC9494}" vid="{E51F88B6-1262-4139-977A-1320F2C4EE1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d81135-31f0-4db5-8d55-9fcc6d23a5fe">
      <Terms xmlns="http://schemas.microsoft.com/office/infopath/2007/PartnerControls"/>
    </lcf76f155ced4ddcb4097134ff3c332f>
    <TaxCatchAll xmlns="3f8814f2-3e13-480e-9ea8-415e2eb2c05f" xsi:nil="true"/>
    <SharedWithUsers xmlns="3f8814f2-3e13-480e-9ea8-415e2eb2c05f">
      <UserInfo>
        <DisplayName>Bryson Peters</DisplayName>
        <AccountId>14</AccountId>
        <AccountType/>
      </UserInfo>
      <UserInfo>
        <DisplayName>Trevor Lay</DisplayName>
        <AccountId>12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0702AFAB896F49BAA5E5CC45A6A150" ma:contentTypeVersion="10" ma:contentTypeDescription="Create a new document." ma:contentTypeScope="" ma:versionID="5e6abc1ef4a1694ddc02946303a99954">
  <xsd:schema xmlns:xsd="http://www.w3.org/2001/XMLSchema" xmlns:xs="http://www.w3.org/2001/XMLSchema" xmlns:p="http://schemas.microsoft.com/office/2006/metadata/properties" xmlns:ns2="35d81135-31f0-4db5-8d55-9fcc6d23a5fe" xmlns:ns3="3f8814f2-3e13-480e-9ea8-415e2eb2c05f" targetNamespace="http://schemas.microsoft.com/office/2006/metadata/properties" ma:root="true" ma:fieldsID="b4944111af31d74f68a20c376796a1ea" ns2:_="" ns3:_="">
    <xsd:import namespace="35d81135-31f0-4db5-8d55-9fcc6d23a5fe"/>
    <xsd:import namespace="3f8814f2-3e13-480e-9ea8-415e2eb2c0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81135-31f0-4db5-8d55-9fcc6d23a5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8814f2-3e13-480e-9ea8-415e2eb2c05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e44d8b3-8084-4c4e-b24b-4111637a4fd1}" ma:internalName="TaxCatchAll" ma:showField="CatchAllData" ma:web="3f8814f2-3e13-480e-9ea8-415e2eb2c0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19C908-08D0-41E5-8AAB-BAC87D06F98F}">
  <ds:schemaRefs>
    <ds:schemaRef ds:uri="35d81135-31f0-4db5-8d55-9fcc6d23a5f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f8814f2-3e13-480e-9ea8-415e2eb2c05f"/>
  </ds:schemaRefs>
</ds:datastoreItem>
</file>

<file path=customXml/itemProps3.xml><?xml version="1.0" encoding="utf-8"?>
<ds:datastoreItem xmlns:ds="http://schemas.openxmlformats.org/officeDocument/2006/customXml" ds:itemID="{BBB257A6-1222-4C3E-9AF6-3FAA5F3003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d81135-31f0-4db5-8d55-9fcc6d23a5fe"/>
    <ds:schemaRef ds:uri="3f8814f2-3e13-480e-9ea8-415e2eb2c0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</Template>
  <Application>Microsoft Office PowerPoint</Application>
  <PresentationFormat>Widescreen</PresentationFormat>
  <Slides>43</Slides>
  <Notes>14</Notes>
  <HiddenSlides>5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Office Theme</vt:lpstr>
      <vt:lpstr>NASA-MSFC Measurement of Cryogenic Propellant Fuel Levels</vt:lpstr>
      <vt:lpstr>Team Introductions</vt:lpstr>
      <vt:lpstr>Sponsor and Advisor</vt:lpstr>
      <vt:lpstr>Project Objective</vt:lpstr>
      <vt:lpstr>Project Objective</vt:lpstr>
      <vt:lpstr>Background</vt:lpstr>
      <vt:lpstr>Background</vt:lpstr>
      <vt:lpstr>Background</vt:lpstr>
      <vt:lpstr>PowerPoint Presentation</vt:lpstr>
      <vt:lpstr>Customer Needs</vt:lpstr>
      <vt:lpstr>Functional Decomposition</vt:lpstr>
      <vt:lpstr>PowerPoint Presentation</vt:lpstr>
      <vt:lpstr>Targets</vt:lpstr>
      <vt:lpstr>PowerPoint Presentation</vt:lpstr>
      <vt:lpstr>PowerPoint Presentation</vt:lpstr>
      <vt:lpstr>High Fidelity Concepts</vt:lpstr>
      <vt:lpstr>High Fidelity Concepts</vt:lpstr>
      <vt:lpstr>High Fidelity Concepts</vt:lpstr>
      <vt:lpstr>High Fidelity Concepts</vt:lpstr>
      <vt:lpstr>Concept Selection</vt:lpstr>
      <vt:lpstr>Binary Pairwise Comparison</vt:lpstr>
      <vt:lpstr>House of Quality</vt:lpstr>
      <vt:lpstr>Pugh Chart</vt:lpstr>
      <vt:lpstr>Analytical Hierarchy Process</vt:lpstr>
      <vt:lpstr>Final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Functional Decomp Backup</vt:lpstr>
      <vt:lpstr>High Fidelity Concepts </vt:lpstr>
      <vt:lpstr>Concept Selection Backup</vt:lpstr>
      <vt:lpstr>Detailed Math Backup</vt:lpstr>
      <vt:lpstr>Standard Shapes</vt:lpstr>
      <vt:lpstr>PowerPoint Presentation</vt:lpstr>
      <vt:lpstr>Cool Shapes</vt:lpstr>
      <vt:lpstr>Approved Logos</vt:lpstr>
      <vt:lpstr>Color Palette</vt:lpstr>
      <vt:lpstr>APA Tables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revision>7</cp:revision>
  <dcterms:created xsi:type="dcterms:W3CDTF">2019-02-05T17:04:43Z</dcterms:created>
  <dcterms:modified xsi:type="dcterms:W3CDTF">2023-01-30T02:38:15Z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0x010100790702AFAB896F49BAA5E5CC45A6A150</vt:lpwstr>
  </property>
  <property fmtid="{D5CDD505-2E9C-101B-9397-08002B2CF9AE}" pid="3" name="MediaServiceImageTags">
    <vt:lpwstr/>
  </property>
</Properties>
</file>